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diagrams/drawing5.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6.xml" ContentType="application/vnd.openxmlformats-officedocument.drawingml.diagramStyle+xml"/>
  <Override PartName="/ppt/diagrams/drawing4.xml" ContentType="application/vnd.ms-office.drawingml.diagramDrawing+xml"/>
  <Override PartName="/ppt/diagrams/colors6.xml" ContentType="application/vnd.openxmlformats-officedocument.drawingml.diagramColors+xml"/>
  <Override PartName="/ppt/diagrams/drawing6.xml" ContentType="application/vnd.ms-office.drawingml.diagramDrawing+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quickStyle4.xml" ContentType="application/vnd.openxmlformats-officedocument.drawingml.diagramStyle+xml"/>
  <Override PartName="/ppt/diagrams/colors4.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layout6.xml" ContentType="application/vnd.openxmlformats-officedocument.drawingml.diagramLayout+xml"/>
  <Override PartName="/ppt/diagrams/drawing7.xml" ContentType="application/vnd.ms-office.drawingml.diagramDrawing+xml"/>
  <Override PartName="/ppt/diagrams/colors2.xml" ContentType="application/vnd.openxmlformats-officedocument.drawingml.diagramColors+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61" r:id="rId2"/>
    <p:sldId id="262" r:id="rId3"/>
    <p:sldId id="258" r:id="rId4"/>
    <p:sldId id="259" r:id="rId5"/>
    <p:sldId id="281" r:id="rId6"/>
    <p:sldId id="1342" r:id="rId7"/>
    <p:sldId id="300" r:id="rId8"/>
    <p:sldId id="306" r:id="rId9"/>
    <p:sldId id="299" r:id="rId10"/>
    <p:sldId id="330" r:id="rId11"/>
    <p:sldId id="316" r:id="rId12"/>
    <p:sldId id="265" r:id="rId13"/>
    <p:sldId id="302" r:id="rId14"/>
    <p:sldId id="303" r:id="rId15"/>
    <p:sldId id="304" r:id="rId16"/>
    <p:sldId id="305" r:id="rId17"/>
    <p:sldId id="1343" r:id="rId18"/>
    <p:sldId id="1344" r:id="rId19"/>
    <p:sldId id="325" r:id="rId20"/>
    <p:sldId id="326" r:id="rId21"/>
    <p:sldId id="322" r:id="rId22"/>
    <p:sldId id="323" r:id="rId23"/>
    <p:sldId id="324" r:id="rId24"/>
    <p:sldId id="297" r:id="rId25"/>
    <p:sldId id="282" r:id="rId26"/>
    <p:sldId id="315" r:id="rId27"/>
    <p:sldId id="321" r:id="rId28"/>
    <p:sldId id="319" r:id="rId29"/>
    <p:sldId id="293" r:id="rId30"/>
    <p:sldId id="288" r:id="rId31"/>
    <p:sldId id="294" r:id="rId32"/>
    <p:sldId id="307" r:id="rId33"/>
    <p:sldId id="317" r:id="rId34"/>
    <p:sldId id="308" r:id="rId35"/>
    <p:sldId id="309" r:id="rId36"/>
    <p:sldId id="327" r:id="rId37"/>
    <p:sldId id="329" r:id="rId38"/>
    <p:sldId id="318" r:id="rId39"/>
    <p:sldId id="328" r:id="rId40"/>
    <p:sldId id="29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5B6290-41BA-80CF-8712-EED62EDE217F}" name="O’Rourke, Ashley" initials="OA" userId="S::AORourke@Indianachamber.com::aa4e9d39-d1ca-4b12-baad-80ba1108ca9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53638"/>
    <a:srgbClr val="003045"/>
    <a:srgbClr val="78A22F"/>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6377" autoAdjust="0"/>
  </p:normalViewPr>
  <p:slideViewPr>
    <p:cSldViewPr snapToGrid="0">
      <p:cViewPr varScale="1">
        <p:scale>
          <a:sx n="84" d="100"/>
          <a:sy n="84" d="100"/>
        </p:scale>
        <p:origin x="15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33E91-B337-40EF-BB4A-1A441938FE5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96A71EF-59F4-4DA1-AF37-092917FCF1C5}">
      <dgm:prSet custT="1"/>
      <dgm:spPr/>
      <dgm:t>
        <a:bodyPr/>
        <a:lstStyle/>
        <a:p>
          <a:pPr>
            <a:lnSpc>
              <a:spcPct val="100000"/>
            </a:lnSpc>
            <a:defRPr cap="all"/>
          </a:pPr>
          <a:r>
            <a:rPr lang="en-US" sz="1800" cap="none" dirty="0"/>
            <a:t>501(c)(3) Organization</a:t>
          </a:r>
        </a:p>
      </dgm:t>
    </dgm:pt>
    <dgm:pt modelId="{B21D3AC1-3499-4356-B1A1-425F6A6C39ED}" type="parTrans" cxnId="{EAB32EB4-9553-4507-AF11-12994F5B90F9}">
      <dgm:prSet/>
      <dgm:spPr/>
      <dgm:t>
        <a:bodyPr/>
        <a:lstStyle/>
        <a:p>
          <a:endParaRPr lang="en-US"/>
        </a:p>
      </dgm:t>
    </dgm:pt>
    <dgm:pt modelId="{005D39E9-D461-4D25-9EC3-E2BC7F7F2C78}" type="sibTrans" cxnId="{EAB32EB4-9553-4507-AF11-12994F5B90F9}">
      <dgm:prSet/>
      <dgm:spPr/>
      <dgm:t>
        <a:bodyPr/>
        <a:lstStyle/>
        <a:p>
          <a:pPr>
            <a:lnSpc>
              <a:spcPct val="100000"/>
            </a:lnSpc>
          </a:pPr>
          <a:endParaRPr lang="en-US"/>
        </a:p>
      </dgm:t>
    </dgm:pt>
    <dgm:pt modelId="{646D24E7-CF5A-4DA4-83FF-31A8A933D91C}">
      <dgm:prSet custT="1"/>
      <dgm:spPr/>
      <dgm:t>
        <a:bodyPr/>
        <a:lstStyle/>
        <a:p>
          <a:pPr>
            <a:lnSpc>
              <a:spcPct val="100000"/>
            </a:lnSpc>
            <a:defRPr cap="all"/>
          </a:pPr>
          <a:r>
            <a:rPr lang="en-US" sz="1800" cap="none" dirty="0"/>
            <a:t>Subsidiary of the Indiana Chamber of Commerce</a:t>
          </a:r>
        </a:p>
      </dgm:t>
    </dgm:pt>
    <dgm:pt modelId="{24153267-B33B-49C1-8033-B8511853CF9A}" type="parTrans" cxnId="{2AFBA8FC-C045-4878-B7DB-4013B7E464F6}">
      <dgm:prSet/>
      <dgm:spPr/>
      <dgm:t>
        <a:bodyPr/>
        <a:lstStyle/>
        <a:p>
          <a:endParaRPr lang="en-US"/>
        </a:p>
      </dgm:t>
    </dgm:pt>
    <dgm:pt modelId="{966AFC8D-508D-43E6-9321-F496D36A34A4}" type="sibTrans" cxnId="{2AFBA8FC-C045-4878-B7DB-4013B7E464F6}">
      <dgm:prSet/>
      <dgm:spPr/>
      <dgm:t>
        <a:bodyPr/>
        <a:lstStyle/>
        <a:p>
          <a:pPr>
            <a:lnSpc>
              <a:spcPct val="100000"/>
            </a:lnSpc>
          </a:pPr>
          <a:endParaRPr lang="en-US"/>
        </a:p>
      </dgm:t>
    </dgm:pt>
    <dgm:pt modelId="{4C48D4CC-7200-4BA6-9BE8-4A19D9B4C54D}">
      <dgm:prSet custT="1"/>
      <dgm:spPr/>
      <dgm:t>
        <a:bodyPr/>
        <a:lstStyle/>
        <a:p>
          <a:pPr>
            <a:lnSpc>
              <a:spcPct val="100000"/>
            </a:lnSpc>
            <a:defRPr cap="all"/>
          </a:pPr>
          <a:r>
            <a:rPr lang="en-US" sz="1800" cap="none" dirty="0"/>
            <a:t>Workplace and Community Well-Being</a:t>
          </a:r>
        </a:p>
      </dgm:t>
    </dgm:pt>
    <dgm:pt modelId="{F0299619-CAA9-422E-965D-7CC72C6D3900}" type="parTrans" cxnId="{9FD7989A-FBBD-4DE3-AE0D-BA0B399B898E}">
      <dgm:prSet/>
      <dgm:spPr/>
      <dgm:t>
        <a:bodyPr/>
        <a:lstStyle/>
        <a:p>
          <a:endParaRPr lang="en-US"/>
        </a:p>
      </dgm:t>
    </dgm:pt>
    <dgm:pt modelId="{11975742-0B2E-487B-B0EC-8E636CE6B494}" type="sibTrans" cxnId="{9FD7989A-FBBD-4DE3-AE0D-BA0B399B898E}">
      <dgm:prSet/>
      <dgm:spPr/>
      <dgm:t>
        <a:bodyPr/>
        <a:lstStyle/>
        <a:p>
          <a:pPr>
            <a:lnSpc>
              <a:spcPct val="100000"/>
            </a:lnSpc>
          </a:pPr>
          <a:endParaRPr lang="en-US"/>
        </a:p>
      </dgm:t>
    </dgm:pt>
    <dgm:pt modelId="{EB3810C0-4991-46FE-BEF3-C92009CB0716}">
      <dgm:prSet custT="1"/>
      <dgm:spPr/>
      <dgm:t>
        <a:bodyPr/>
        <a:lstStyle/>
        <a:p>
          <a:pPr>
            <a:lnSpc>
              <a:spcPct val="100000"/>
            </a:lnSpc>
            <a:defRPr cap="all"/>
          </a:pPr>
          <a:r>
            <a:rPr lang="en-US" sz="1800" cap="none" dirty="0"/>
            <a:t>Member Organization</a:t>
          </a:r>
        </a:p>
      </dgm:t>
    </dgm:pt>
    <dgm:pt modelId="{EE2000B7-2750-4F4B-98C3-2033C97A4058}" type="parTrans" cxnId="{B24B97FA-C39F-4936-8B0A-F70CBB0B9C16}">
      <dgm:prSet/>
      <dgm:spPr/>
      <dgm:t>
        <a:bodyPr/>
        <a:lstStyle/>
        <a:p>
          <a:endParaRPr lang="en-US"/>
        </a:p>
      </dgm:t>
    </dgm:pt>
    <dgm:pt modelId="{C440ECDB-C2B4-4074-8F92-DBE4C44FC78D}" type="sibTrans" cxnId="{B24B97FA-C39F-4936-8B0A-F70CBB0B9C16}">
      <dgm:prSet/>
      <dgm:spPr/>
      <dgm:t>
        <a:bodyPr/>
        <a:lstStyle/>
        <a:p>
          <a:endParaRPr lang="en-US"/>
        </a:p>
      </dgm:t>
    </dgm:pt>
    <dgm:pt modelId="{AC4FB3A4-EC95-48DD-8C8A-F7FB45CB9DC4}" type="pres">
      <dgm:prSet presAssocID="{8D033E91-B337-40EF-BB4A-1A441938FE59}" presName="root" presStyleCnt="0">
        <dgm:presLayoutVars>
          <dgm:dir/>
          <dgm:resizeHandles val="exact"/>
        </dgm:presLayoutVars>
      </dgm:prSet>
      <dgm:spPr/>
    </dgm:pt>
    <dgm:pt modelId="{FB40FC31-C96E-4CEC-B82B-8FB665DC7AF5}" type="pres">
      <dgm:prSet presAssocID="{A96A71EF-59F4-4DA1-AF37-092917FCF1C5}" presName="compNode" presStyleCnt="0"/>
      <dgm:spPr/>
    </dgm:pt>
    <dgm:pt modelId="{544AE985-771F-48D6-BE8A-64974AE4D25A}" type="pres">
      <dgm:prSet presAssocID="{A96A71EF-59F4-4DA1-AF37-092917FCF1C5}" presName="iconBgRect" presStyleLbl="bgShp" presStyleIdx="0" presStyleCnt="4"/>
      <dgm:spPr>
        <a:solidFill>
          <a:srgbClr val="3A6F8F"/>
        </a:solidFill>
      </dgm:spPr>
    </dgm:pt>
    <dgm:pt modelId="{02F25150-0926-4EC2-AE2D-889EC667F3B5}" type="pres">
      <dgm:prSet presAssocID="{A96A71EF-59F4-4DA1-AF37-092917FCF1C5}"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andshake"/>
        </a:ext>
      </dgm:extLst>
    </dgm:pt>
    <dgm:pt modelId="{615B1C63-E111-461F-BBF3-BB652E8A03B6}" type="pres">
      <dgm:prSet presAssocID="{A96A71EF-59F4-4DA1-AF37-092917FCF1C5}" presName="spaceRect" presStyleCnt="0"/>
      <dgm:spPr/>
    </dgm:pt>
    <dgm:pt modelId="{A4B1FEBF-0A9C-4D57-9C06-0C1510FCBAC6}" type="pres">
      <dgm:prSet presAssocID="{A96A71EF-59F4-4DA1-AF37-092917FCF1C5}" presName="textRect" presStyleLbl="revTx" presStyleIdx="0" presStyleCnt="4" custAng="0">
        <dgm:presLayoutVars>
          <dgm:chMax val="1"/>
          <dgm:chPref val="1"/>
        </dgm:presLayoutVars>
      </dgm:prSet>
      <dgm:spPr/>
    </dgm:pt>
    <dgm:pt modelId="{6ACBDEC8-7A94-4626-A34A-4D12483ED988}" type="pres">
      <dgm:prSet presAssocID="{005D39E9-D461-4D25-9EC3-E2BC7F7F2C78}" presName="sibTrans" presStyleCnt="0"/>
      <dgm:spPr/>
    </dgm:pt>
    <dgm:pt modelId="{A21E071A-4A84-475D-A4BE-81348BAB4A97}" type="pres">
      <dgm:prSet presAssocID="{646D24E7-CF5A-4DA4-83FF-31A8A933D91C}" presName="compNode" presStyleCnt="0"/>
      <dgm:spPr/>
    </dgm:pt>
    <dgm:pt modelId="{14268BE2-3583-4A73-B461-0827D5ECE453}" type="pres">
      <dgm:prSet presAssocID="{646D24E7-CF5A-4DA4-83FF-31A8A933D91C}" presName="iconBgRect" presStyleLbl="bgShp" presStyleIdx="1" presStyleCnt="4"/>
      <dgm:spPr>
        <a:solidFill>
          <a:srgbClr val="353638"/>
        </a:solidFill>
      </dgm:spPr>
    </dgm:pt>
    <dgm:pt modelId="{D79FE56A-B5FC-4FAB-AB22-721A967FFA55}" type="pres">
      <dgm:prSet presAssocID="{646D24E7-CF5A-4DA4-83FF-31A8A933D91C}"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ycle with people"/>
        </a:ext>
      </dgm:extLst>
    </dgm:pt>
    <dgm:pt modelId="{6C4AD4A5-62CC-468A-8812-061C1B8A7B95}" type="pres">
      <dgm:prSet presAssocID="{646D24E7-CF5A-4DA4-83FF-31A8A933D91C}" presName="spaceRect" presStyleCnt="0"/>
      <dgm:spPr/>
    </dgm:pt>
    <dgm:pt modelId="{6E77AE87-7CB9-4ADA-8566-691361CB7B39}" type="pres">
      <dgm:prSet presAssocID="{646D24E7-CF5A-4DA4-83FF-31A8A933D91C}" presName="textRect" presStyleLbl="revTx" presStyleIdx="1" presStyleCnt="4">
        <dgm:presLayoutVars>
          <dgm:chMax val="1"/>
          <dgm:chPref val="1"/>
        </dgm:presLayoutVars>
      </dgm:prSet>
      <dgm:spPr/>
    </dgm:pt>
    <dgm:pt modelId="{99027CCB-B6F3-43A6-BA9B-5DCD4B5F6656}" type="pres">
      <dgm:prSet presAssocID="{966AFC8D-508D-43E6-9321-F496D36A34A4}" presName="sibTrans" presStyleCnt="0"/>
      <dgm:spPr/>
    </dgm:pt>
    <dgm:pt modelId="{89359338-05FB-40BF-8E37-EB5E8D7584E7}" type="pres">
      <dgm:prSet presAssocID="{4C48D4CC-7200-4BA6-9BE8-4A19D9B4C54D}" presName="compNode" presStyleCnt="0"/>
      <dgm:spPr/>
    </dgm:pt>
    <dgm:pt modelId="{41CBCDB6-7137-4B87-B808-0F92A86DBEDB}" type="pres">
      <dgm:prSet presAssocID="{4C48D4CC-7200-4BA6-9BE8-4A19D9B4C54D}" presName="iconBgRect" presStyleLbl="bgShp" presStyleIdx="2" presStyleCnt="4" custScaleX="102163" custScaleY="96627"/>
      <dgm:spPr>
        <a:solidFill>
          <a:srgbClr val="78A22F"/>
        </a:solidFill>
      </dgm:spPr>
    </dgm:pt>
    <dgm:pt modelId="{6FE23433-8995-450D-AD23-39A54AA19EE4}" type="pres">
      <dgm:prSet presAssocID="{4C48D4CC-7200-4BA6-9BE8-4A19D9B4C54D}"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pple"/>
        </a:ext>
      </dgm:extLst>
    </dgm:pt>
    <dgm:pt modelId="{0B3FA937-CBDA-4C31-AF41-8EA3D8939304}" type="pres">
      <dgm:prSet presAssocID="{4C48D4CC-7200-4BA6-9BE8-4A19D9B4C54D}" presName="spaceRect" presStyleCnt="0"/>
      <dgm:spPr/>
    </dgm:pt>
    <dgm:pt modelId="{AD42F825-7E2F-4A72-A305-C4A3FE4D2324}" type="pres">
      <dgm:prSet presAssocID="{4C48D4CC-7200-4BA6-9BE8-4A19D9B4C54D}" presName="textRect" presStyleLbl="revTx" presStyleIdx="2" presStyleCnt="4">
        <dgm:presLayoutVars>
          <dgm:chMax val="1"/>
          <dgm:chPref val="1"/>
        </dgm:presLayoutVars>
      </dgm:prSet>
      <dgm:spPr/>
    </dgm:pt>
    <dgm:pt modelId="{8D87B807-D735-4A08-9068-AE9F67FA0F1C}" type="pres">
      <dgm:prSet presAssocID="{11975742-0B2E-487B-B0EC-8E636CE6B494}" presName="sibTrans" presStyleCnt="0"/>
      <dgm:spPr/>
    </dgm:pt>
    <dgm:pt modelId="{4BBB1DB3-2E43-462F-A8A9-E6E82F8AB5E3}" type="pres">
      <dgm:prSet presAssocID="{EB3810C0-4991-46FE-BEF3-C92009CB0716}" presName="compNode" presStyleCnt="0"/>
      <dgm:spPr/>
    </dgm:pt>
    <dgm:pt modelId="{DEB28AED-2225-4ADA-9FD6-A33F054D88FA}" type="pres">
      <dgm:prSet presAssocID="{EB3810C0-4991-46FE-BEF3-C92009CB0716}" presName="iconBgRect" presStyleLbl="bgShp" presStyleIdx="3" presStyleCnt="4"/>
      <dgm:spPr>
        <a:solidFill>
          <a:srgbClr val="003045"/>
        </a:solidFill>
      </dgm:spPr>
    </dgm:pt>
    <dgm:pt modelId="{BAFF14E3-24D1-489B-9E4A-EB22AA02AA09}" type="pres">
      <dgm:prSet presAssocID="{EB3810C0-4991-46FE-BEF3-C92009CB0716}"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roup brainstorm"/>
        </a:ext>
      </dgm:extLst>
    </dgm:pt>
    <dgm:pt modelId="{3AB1E181-1B36-4090-BA27-221EED2B6498}" type="pres">
      <dgm:prSet presAssocID="{EB3810C0-4991-46FE-BEF3-C92009CB0716}" presName="spaceRect" presStyleCnt="0"/>
      <dgm:spPr/>
    </dgm:pt>
    <dgm:pt modelId="{C56A805C-67CA-43B8-8EE4-BCD81BBFE745}" type="pres">
      <dgm:prSet presAssocID="{EB3810C0-4991-46FE-BEF3-C92009CB0716}" presName="textRect" presStyleLbl="revTx" presStyleIdx="3" presStyleCnt="4">
        <dgm:presLayoutVars>
          <dgm:chMax val="1"/>
          <dgm:chPref val="1"/>
        </dgm:presLayoutVars>
      </dgm:prSet>
      <dgm:spPr/>
    </dgm:pt>
  </dgm:ptLst>
  <dgm:cxnLst>
    <dgm:cxn modelId="{55865607-A3BA-484B-94E5-06592EC3BDC1}" type="presOf" srcId="{A96A71EF-59F4-4DA1-AF37-092917FCF1C5}" destId="{A4B1FEBF-0A9C-4D57-9C06-0C1510FCBAC6}" srcOrd="0" destOrd="0" presId="urn:microsoft.com/office/officeart/2018/5/layout/IconCircleLabelList"/>
    <dgm:cxn modelId="{B8E23C3C-A1B8-4D19-ADF8-AAF71ACED0FC}" type="presOf" srcId="{EB3810C0-4991-46FE-BEF3-C92009CB0716}" destId="{C56A805C-67CA-43B8-8EE4-BCD81BBFE745}" srcOrd="0" destOrd="0" presId="urn:microsoft.com/office/officeart/2018/5/layout/IconCircleLabelList"/>
    <dgm:cxn modelId="{32EE7E81-31C1-4083-8FFA-D37518DEC7B5}" type="presOf" srcId="{646D24E7-CF5A-4DA4-83FF-31A8A933D91C}" destId="{6E77AE87-7CB9-4ADA-8566-691361CB7B39}" srcOrd="0" destOrd="0" presId="urn:microsoft.com/office/officeart/2018/5/layout/IconCircleLabelList"/>
    <dgm:cxn modelId="{9FD7989A-FBBD-4DE3-AE0D-BA0B399B898E}" srcId="{8D033E91-B337-40EF-BB4A-1A441938FE59}" destId="{4C48D4CC-7200-4BA6-9BE8-4A19D9B4C54D}" srcOrd="2" destOrd="0" parTransId="{F0299619-CAA9-422E-965D-7CC72C6D3900}" sibTransId="{11975742-0B2E-487B-B0EC-8E636CE6B494}"/>
    <dgm:cxn modelId="{994B4FAF-4CC2-4533-B6FC-4C5F85E9B7D1}" type="presOf" srcId="{8D033E91-B337-40EF-BB4A-1A441938FE59}" destId="{AC4FB3A4-EC95-48DD-8C8A-F7FB45CB9DC4}" srcOrd="0" destOrd="0" presId="urn:microsoft.com/office/officeart/2018/5/layout/IconCircleLabelList"/>
    <dgm:cxn modelId="{EAB32EB4-9553-4507-AF11-12994F5B90F9}" srcId="{8D033E91-B337-40EF-BB4A-1A441938FE59}" destId="{A96A71EF-59F4-4DA1-AF37-092917FCF1C5}" srcOrd="0" destOrd="0" parTransId="{B21D3AC1-3499-4356-B1A1-425F6A6C39ED}" sibTransId="{005D39E9-D461-4D25-9EC3-E2BC7F7F2C78}"/>
    <dgm:cxn modelId="{87F0D1BB-2C08-42C7-BE17-702A3C0080BF}" type="presOf" srcId="{4C48D4CC-7200-4BA6-9BE8-4A19D9B4C54D}" destId="{AD42F825-7E2F-4A72-A305-C4A3FE4D2324}" srcOrd="0" destOrd="0" presId="urn:microsoft.com/office/officeart/2018/5/layout/IconCircleLabelList"/>
    <dgm:cxn modelId="{B24B97FA-C39F-4936-8B0A-F70CBB0B9C16}" srcId="{8D033E91-B337-40EF-BB4A-1A441938FE59}" destId="{EB3810C0-4991-46FE-BEF3-C92009CB0716}" srcOrd="3" destOrd="0" parTransId="{EE2000B7-2750-4F4B-98C3-2033C97A4058}" sibTransId="{C440ECDB-C2B4-4074-8F92-DBE4C44FC78D}"/>
    <dgm:cxn modelId="{2AFBA8FC-C045-4878-B7DB-4013B7E464F6}" srcId="{8D033E91-B337-40EF-BB4A-1A441938FE59}" destId="{646D24E7-CF5A-4DA4-83FF-31A8A933D91C}" srcOrd="1" destOrd="0" parTransId="{24153267-B33B-49C1-8033-B8511853CF9A}" sibTransId="{966AFC8D-508D-43E6-9321-F496D36A34A4}"/>
    <dgm:cxn modelId="{8C3DC6AF-F9AF-4D5D-9AFE-FA018A0F91F8}" type="presParOf" srcId="{AC4FB3A4-EC95-48DD-8C8A-F7FB45CB9DC4}" destId="{FB40FC31-C96E-4CEC-B82B-8FB665DC7AF5}" srcOrd="0" destOrd="0" presId="urn:microsoft.com/office/officeart/2018/5/layout/IconCircleLabelList"/>
    <dgm:cxn modelId="{91008234-B69E-43D0-B4DE-4EC9147CCD9B}" type="presParOf" srcId="{FB40FC31-C96E-4CEC-B82B-8FB665DC7AF5}" destId="{544AE985-771F-48D6-BE8A-64974AE4D25A}" srcOrd="0" destOrd="0" presId="urn:microsoft.com/office/officeart/2018/5/layout/IconCircleLabelList"/>
    <dgm:cxn modelId="{1A3E1F63-F6E0-42CB-8C14-AD1EAE9D7FA5}" type="presParOf" srcId="{FB40FC31-C96E-4CEC-B82B-8FB665DC7AF5}" destId="{02F25150-0926-4EC2-AE2D-889EC667F3B5}" srcOrd="1" destOrd="0" presId="urn:microsoft.com/office/officeart/2018/5/layout/IconCircleLabelList"/>
    <dgm:cxn modelId="{6BAB3A40-D3E7-4570-8221-A4C5CBF89E7D}" type="presParOf" srcId="{FB40FC31-C96E-4CEC-B82B-8FB665DC7AF5}" destId="{615B1C63-E111-461F-BBF3-BB652E8A03B6}" srcOrd="2" destOrd="0" presId="urn:microsoft.com/office/officeart/2018/5/layout/IconCircleLabelList"/>
    <dgm:cxn modelId="{76AC74A9-898E-4CC2-8E11-71A9C0690965}" type="presParOf" srcId="{FB40FC31-C96E-4CEC-B82B-8FB665DC7AF5}" destId="{A4B1FEBF-0A9C-4D57-9C06-0C1510FCBAC6}" srcOrd="3" destOrd="0" presId="urn:microsoft.com/office/officeart/2018/5/layout/IconCircleLabelList"/>
    <dgm:cxn modelId="{2C34234A-B20C-4559-A562-FD309FCDACB1}" type="presParOf" srcId="{AC4FB3A4-EC95-48DD-8C8A-F7FB45CB9DC4}" destId="{6ACBDEC8-7A94-4626-A34A-4D12483ED988}" srcOrd="1" destOrd="0" presId="urn:microsoft.com/office/officeart/2018/5/layout/IconCircleLabelList"/>
    <dgm:cxn modelId="{83C1CC72-FE37-40E8-A46E-44C979871EB1}" type="presParOf" srcId="{AC4FB3A4-EC95-48DD-8C8A-F7FB45CB9DC4}" destId="{A21E071A-4A84-475D-A4BE-81348BAB4A97}" srcOrd="2" destOrd="0" presId="urn:microsoft.com/office/officeart/2018/5/layout/IconCircleLabelList"/>
    <dgm:cxn modelId="{09A11124-1094-40B2-8E18-A234939A4ABE}" type="presParOf" srcId="{A21E071A-4A84-475D-A4BE-81348BAB4A97}" destId="{14268BE2-3583-4A73-B461-0827D5ECE453}" srcOrd="0" destOrd="0" presId="urn:microsoft.com/office/officeart/2018/5/layout/IconCircleLabelList"/>
    <dgm:cxn modelId="{A1E288EB-FEF2-4D4E-81CC-118640EA9821}" type="presParOf" srcId="{A21E071A-4A84-475D-A4BE-81348BAB4A97}" destId="{D79FE56A-B5FC-4FAB-AB22-721A967FFA55}" srcOrd="1" destOrd="0" presId="urn:microsoft.com/office/officeart/2018/5/layout/IconCircleLabelList"/>
    <dgm:cxn modelId="{098544D1-2C50-4055-9A78-572357EB4724}" type="presParOf" srcId="{A21E071A-4A84-475D-A4BE-81348BAB4A97}" destId="{6C4AD4A5-62CC-468A-8812-061C1B8A7B95}" srcOrd="2" destOrd="0" presId="urn:microsoft.com/office/officeart/2018/5/layout/IconCircleLabelList"/>
    <dgm:cxn modelId="{93651560-36A9-4B49-99DF-BA5C619A8643}" type="presParOf" srcId="{A21E071A-4A84-475D-A4BE-81348BAB4A97}" destId="{6E77AE87-7CB9-4ADA-8566-691361CB7B39}" srcOrd="3" destOrd="0" presId="urn:microsoft.com/office/officeart/2018/5/layout/IconCircleLabelList"/>
    <dgm:cxn modelId="{FC263F0E-6921-438B-9BFF-9065A3D2ECDB}" type="presParOf" srcId="{AC4FB3A4-EC95-48DD-8C8A-F7FB45CB9DC4}" destId="{99027CCB-B6F3-43A6-BA9B-5DCD4B5F6656}" srcOrd="3" destOrd="0" presId="urn:microsoft.com/office/officeart/2018/5/layout/IconCircleLabelList"/>
    <dgm:cxn modelId="{15884703-2A81-4D0B-91A3-D5CD60A037B6}" type="presParOf" srcId="{AC4FB3A4-EC95-48DD-8C8A-F7FB45CB9DC4}" destId="{89359338-05FB-40BF-8E37-EB5E8D7584E7}" srcOrd="4" destOrd="0" presId="urn:microsoft.com/office/officeart/2018/5/layout/IconCircleLabelList"/>
    <dgm:cxn modelId="{B02E2CA1-7721-44AE-B7B6-E23070BDE798}" type="presParOf" srcId="{89359338-05FB-40BF-8E37-EB5E8D7584E7}" destId="{41CBCDB6-7137-4B87-B808-0F92A86DBEDB}" srcOrd="0" destOrd="0" presId="urn:microsoft.com/office/officeart/2018/5/layout/IconCircleLabelList"/>
    <dgm:cxn modelId="{03BF02BC-2D2F-40B4-BBC8-9727129AE9E4}" type="presParOf" srcId="{89359338-05FB-40BF-8E37-EB5E8D7584E7}" destId="{6FE23433-8995-450D-AD23-39A54AA19EE4}" srcOrd="1" destOrd="0" presId="urn:microsoft.com/office/officeart/2018/5/layout/IconCircleLabelList"/>
    <dgm:cxn modelId="{60843F09-F2A1-4A0E-B72D-E8AA14E0F0DC}" type="presParOf" srcId="{89359338-05FB-40BF-8E37-EB5E8D7584E7}" destId="{0B3FA937-CBDA-4C31-AF41-8EA3D8939304}" srcOrd="2" destOrd="0" presId="urn:microsoft.com/office/officeart/2018/5/layout/IconCircleLabelList"/>
    <dgm:cxn modelId="{CC28589F-1062-482C-B3E6-748A2593D7C2}" type="presParOf" srcId="{89359338-05FB-40BF-8E37-EB5E8D7584E7}" destId="{AD42F825-7E2F-4A72-A305-C4A3FE4D2324}" srcOrd="3" destOrd="0" presId="urn:microsoft.com/office/officeart/2018/5/layout/IconCircleLabelList"/>
    <dgm:cxn modelId="{CA7BB85D-BAAC-43F3-B4F6-AC572DEE8B32}" type="presParOf" srcId="{AC4FB3A4-EC95-48DD-8C8A-F7FB45CB9DC4}" destId="{8D87B807-D735-4A08-9068-AE9F67FA0F1C}" srcOrd="5" destOrd="0" presId="urn:microsoft.com/office/officeart/2018/5/layout/IconCircleLabelList"/>
    <dgm:cxn modelId="{18DA6B34-10BC-47C6-A371-78F2ACB099D4}" type="presParOf" srcId="{AC4FB3A4-EC95-48DD-8C8A-F7FB45CB9DC4}" destId="{4BBB1DB3-2E43-462F-A8A9-E6E82F8AB5E3}" srcOrd="6" destOrd="0" presId="urn:microsoft.com/office/officeart/2018/5/layout/IconCircleLabelList"/>
    <dgm:cxn modelId="{5DA8D314-3CBE-466A-8599-9F5213384EEB}" type="presParOf" srcId="{4BBB1DB3-2E43-462F-A8A9-E6E82F8AB5E3}" destId="{DEB28AED-2225-4ADA-9FD6-A33F054D88FA}" srcOrd="0" destOrd="0" presId="urn:microsoft.com/office/officeart/2018/5/layout/IconCircleLabelList"/>
    <dgm:cxn modelId="{6B815F19-8EAF-41D3-B68F-F488D315FC92}" type="presParOf" srcId="{4BBB1DB3-2E43-462F-A8A9-E6E82F8AB5E3}" destId="{BAFF14E3-24D1-489B-9E4A-EB22AA02AA09}" srcOrd="1" destOrd="0" presId="urn:microsoft.com/office/officeart/2018/5/layout/IconCircleLabelList"/>
    <dgm:cxn modelId="{33118706-7825-41DC-995B-D6587E42607F}" type="presParOf" srcId="{4BBB1DB3-2E43-462F-A8A9-E6E82F8AB5E3}" destId="{3AB1E181-1B36-4090-BA27-221EED2B6498}" srcOrd="2" destOrd="0" presId="urn:microsoft.com/office/officeart/2018/5/layout/IconCircleLabelList"/>
    <dgm:cxn modelId="{4A1F0D01-1D2F-413F-B001-7DE45364B526}" type="presParOf" srcId="{4BBB1DB3-2E43-462F-A8A9-E6E82F8AB5E3}" destId="{C56A805C-67CA-43B8-8EE4-BCD81BBFE74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D12D95E-5710-440E-AE2F-884DB9373A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6625799-F7F8-440E-8AAD-82DD31B5D8EF}">
      <dgm:prSet/>
      <dgm:spPr/>
      <dgm:t>
        <a:bodyPr/>
        <a:lstStyle/>
        <a:p>
          <a:r>
            <a:rPr lang="en-US"/>
            <a:t>Indiana ranks 24</a:t>
          </a:r>
          <a:r>
            <a:rPr lang="en-US" baseline="30000"/>
            <a:t>th</a:t>
          </a:r>
          <a:r>
            <a:rPr lang="en-US"/>
            <a:t> in the nation in Mental Health America’s 2024 National Mental Health Rankings</a:t>
          </a:r>
        </a:p>
      </dgm:t>
    </dgm:pt>
    <dgm:pt modelId="{4537BD80-8438-4A39-8334-7714DFB82028}" type="parTrans" cxnId="{D70D91E7-E34E-4CA3-A498-C78588D5BD9C}">
      <dgm:prSet/>
      <dgm:spPr/>
      <dgm:t>
        <a:bodyPr/>
        <a:lstStyle/>
        <a:p>
          <a:endParaRPr lang="en-US"/>
        </a:p>
      </dgm:t>
    </dgm:pt>
    <dgm:pt modelId="{304190F3-9A1D-4DE9-8E8C-B64AD578714B}" type="sibTrans" cxnId="{D70D91E7-E34E-4CA3-A498-C78588D5BD9C}">
      <dgm:prSet/>
      <dgm:spPr/>
      <dgm:t>
        <a:bodyPr/>
        <a:lstStyle/>
        <a:p>
          <a:endParaRPr lang="en-US"/>
        </a:p>
      </dgm:t>
    </dgm:pt>
    <dgm:pt modelId="{4916F323-9A72-4F6C-BF87-8EE5A910C024}">
      <dgm:prSet/>
      <dgm:spPr/>
      <dgm:t>
        <a:bodyPr/>
        <a:lstStyle/>
        <a:p>
          <a:r>
            <a:rPr lang="en-US"/>
            <a:t>Approximately 1 in 4 adults, or</a:t>
          </a:r>
          <a:r>
            <a:rPr lang="en-US" b="1"/>
            <a:t>1.26 million people in Indiana </a:t>
          </a:r>
          <a:r>
            <a:rPr lang="en-US"/>
            <a:t>have a mental health condition. </a:t>
          </a:r>
        </a:p>
      </dgm:t>
    </dgm:pt>
    <dgm:pt modelId="{3BF0A43F-112B-4336-B872-1B3A7D3C4F57}" type="parTrans" cxnId="{9ACAC08C-3AC2-4243-85AA-FF9671368BDE}">
      <dgm:prSet/>
      <dgm:spPr/>
      <dgm:t>
        <a:bodyPr/>
        <a:lstStyle/>
        <a:p>
          <a:endParaRPr lang="en-US"/>
        </a:p>
      </dgm:t>
    </dgm:pt>
    <dgm:pt modelId="{5674CC6C-3F60-46E1-BF1B-E505394CD892}" type="sibTrans" cxnId="{9ACAC08C-3AC2-4243-85AA-FF9671368BDE}">
      <dgm:prSet/>
      <dgm:spPr/>
      <dgm:t>
        <a:bodyPr/>
        <a:lstStyle/>
        <a:p>
          <a:endParaRPr lang="en-US"/>
        </a:p>
      </dgm:t>
    </dgm:pt>
    <dgm:pt modelId="{0A41C3EA-8440-4393-A975-49A294E052F7}">
      <dgm:prSet/>
      <dgm:spPr/>
      <dgm:t>
        <a:bodyPr/>
        <a:lstStyle/>
        <a:p>
          <a:r>
            <a:rPr lang="en-US" dirty="0"/>
            <a:t>Indiana has approximately 530 residents for every one mental health provider.  </a:t>
          </a:r>
        </a:p>
      </dgm:t>
    </dgm:pt>
    <dgm:pt modelId="{08B08EB6-ED6D-442C-A237-3EDEF7936833}" type="parTrans" cxnId="{A3C2C635-2D3A-45B5-A6E4-91E9D4B9E5C9}">
      <dgm:prSet/>
      <dgm:spPr/>
      <dgm:t>
        <a:bodyPr/>
        <a:lstStyle/>
        <a:p>
          <a:endParaRPr lang="en-US"/>
        </a:p>
      </dgm:t>
    </dgm:pt>
    <dgm:pt modelId="{7A3A8889-13D7-4E16-A2C4-B1C91756E5F4}" type="sibTrans" cxnId="{A3C2C635-2D3A-45B5-A6E4-91E9D4B9E5C9}">
      <dgm:prSet/>
      <dgm:spPr/>
      <dgm:t>
        <a:bodyPr/>
        <a:lstStyle/>
        <a:p>
          <a:endParaRPr lang="en-US"/>
        </a:p>
      </dgm:t>
    </dgm:pt>
    <dgm:pt modelId="{808E8662-DDB7-43D1-8060-E5B2E4C6705B}">
      <dgm:prSet/>
      <dgm:spPr/>
      <dgm:t>
        <a:bodyPr/>
        <a:lstStyle/>
        <a:p>
          <a:pPr>
            <a:buFontTx/>
            <a:buNone/>
          </a:pPr>
          <a:r>
            <a:rPr lang="en-US" dirty="0"/>
            <a:t>  </a:t>
          </a:r>
        </a:p>
      </dgm:t>
    </dgm:pt>
    <dgm:pt modelId="{54795E35-F908-465D-BA86-078719467146}" type="parTrans" cxnId="{D18878D2-114F-4E33-BA74-C832C3D0C27E}">
      <dgm:prSet/>
      <dgm:spPr/>
      <dgm:t>
        <a:bodyPr/>
        <a:lstStyle/>
        <a:p>
          <a:endParaRPr lang="en-US"/>
        </a:p>
      </dgm:t>
    </dgm:pt>
    <dgm:pt modelId="{7464782F-5ED0-4CA0-86E9-9451C6B1F78E}" type="sibTrans" cxnId="{D18878D2-114F-4E33-BA74-C832C3D0C27E}">
      <dgm:prSet/>
      <dgm:spPr/>
      <dgm:t>
        <a:bodyPr/>
        <a:lstStyle/>
        <a:p>
          <a:endParaRPr lang="en-US"/>
        </a:p>
      </dgm:t>
    </dgm:pt>
    <dgm:pt modelId="{99387B2B-9648-4800-8FB4-10DCD4651ECC}">
      <dgm:prSet/>
      <dgm:spPr/>
      <dgm:t>
        <a:bodyPr/>
        <a:lstStyle/>
        <a:p>
          <a:r>
            <a:rPr lang="en-US" dirty="0"/>
            <a:t>Each month about 190,000 people in Indiana who experience a mental illness are unable to see a doctor due to costs.  </a:t>
          </a:r>
        </a:p>
      </dgm:t>
    </dgm:pt>
    <dgm:pt modelId="{858A4B48-A295-4C31-94D8-A814F783D7DA}" type="parTrans" cxnId="{ADBC3B25-0291-4BBA-8448-3BCCFC9CD73F}">
      <dgm:prSet/>
      <dgm:spPr/>
      <dgm:t>
        <a:bodyPr/>
        <a:lstStyle/>
        <a:p>
          <a:endParaRPr lang="en-US"/>
        </a:p>
      </dgm:t>
    </dgm:pt>
    <dgm:pt modelId="{BAB4EDCA-3B10-41B2-A3CC-FBD3B0DF413F}" type="sibTrans" cxnId="{ADBC3B25-0291-4BBA-8448-3BCCFC9CD73F}">
      <dgm:prSet/>
      <dgm:spPr/>
      <dgm:t>
        <a:bodyPr/>
        <a:lstStyle/>
        <a:p>
          <a:endParaRPr lang="en-US"/>
        </a:p>
      </dgm:t>
    </dgm:pt>
    <dgm:pt modelId="{143543AF-F2A5-4BF5-A2B4-A4383FA48D25}" type="pres">
      <dgm:prSet presAssocID="{3D12D95E-5710-440E-AE2F-884DB9373AE1}" presName="diagram" presStyleCnt="0">
        <dgm:presLayoutVars>
          <dgm:dir/>
          <dgm:resizeHandles val="exact"/>
        </dgm:presLayoutVars>
      </dgm:prSet>
      <dgm:spPr/>
    </dgm:pt>
    <dgm:pt modelId="{2F67119B-1B58-4F69-81CF-945BCA49737E}" type="pres">
      <dgm:prSet presAssocID="{36625799-F7F8-440E-8AAD-82DD31B5D8EF}" presName="node" presStyleLbl="node1" presStyleIdx="0" presStyleCnt="4">
        <dgm:presLayoutVars>
          <dgm:bulletEnabled val="1"/>
        </dgm:presLayoutVars>
      </dgm:prSet>
      <dgm:spPr/>
    </dgm:pt>
    <dgm:pt modelId="{49F20EFD-D83A-45D3-AD82-A69455A4FE4F}" type="pres">
      <dgm:prSet presAssocID="{304190F3-9A1D-4DE9-8E8C-B64AD578714B}" presName="sibTrans" presStyleCnt="0"/>
      <dgm:spPr/>
    </dgm:pt>
    <dgm:pt modelId="{F3403464-70BB-45E8-9D5C-5C10796FAC19}" type="pres">
      <dgm:prSet presAssocID="{4916F323-9A72-4F6C-BF87-8EE5A910C024}" presName="node" presStyleLbl="node1" presStyleIdx="1" presStyleCnt="4">
        <dgm:presLayoutVars>
          <dgm:bulletEnabled val="1"/>
        </dgm:presLayoutVars>
      </dgm:prSet>
      <dgm:spPr/>
    </dgm:pt>
    <dgm:pt modelId="{F557F196-C971-472F-8AB9-07D7A99A226C}" type="pres">
      <dgm:prSet presAssocID="{5674CC6C-3F60-46E1-BF1B-E505394CD892}" presName="sibTrans" presStyleCnt="0"/>
      <dgm:spPr/>
    </dgm:pt>
    <dgm:pt modelId="{DECED185-651E-4E11-BC3E-EC01F31E19C2}" type="pres">
      <dgm:prSet presAssocID="{0A41C3EA-8440-4393-A975-49A294E052F7}" presName="node" presStyleLbl="node1" presStyleIdx="2" presStyleCnt="4">
        <dgm:presLayoutVars>
          <dgm:bulletEnabled val="1"/>
        </dgm:presLayoutVars>
      </dgm:prSet>
      <dgm:spPr/>
    </dgm:pt>
    <dgm:pt modelId="{4D12B33A-B483-45A1-9958-8C8782BF4C68}" type="pres">
      <dgm:prSet presAssocID="{7A3A8889-13D7-4E16-A2C4-B1C91756E5F4}" presName="sibTrans" presStyleCnt="0"/>
      <dgm:spPr/>
    </dgm:pt>
    <dgm:pt modelId="{4B02B081-F012-4496-8023-DD9ED97233D2}" type="pres">
      <dgm:prSet presAssocID="{99387B2B-9648-4800-8FB4-10DCD4651ECC}" presName="node" presStyleLbl="node1" presStyleIdx="3" presStyleCnt="4">
        <dgm:presLayoutVars>
          <dgm:bulletEnabled val="1"/>
        </dgm:presLayoutVars>
      </dgm:prSet>
      <dgm:spPr/>
    </dgm:pt>
  </dgm:ptLst>
  <dgm:cxnLst>
    <dgm:cxn modelId="{4E677915-F205-4519-9ADC-8EF3A82A65AC}" type="presOf" srcId="{4916F323-9A72-4F6C-BF87-8EE5A910C024}" destId="{F3403464-70BB-45E8-9D5C-5C10796FAC19}" srcOrd="0" destOrd="0" presId="urn:microsoft.com/office/officeart/2005/8/layout/default"/>
    <dgm:cxn modelId="{6CE8821C-7A49-48FF-82B7-C5C21471D60A}" type="presOf" srcId="{3D12D95E-5710-440E-AE2F-884DB9373AE1}" destId="{143543AF-F2A5-4BF5-A2B4-A4383FA48D25}" srcOrd="0" destOrd="0" presId="urn:microsoft.com/office/officeart/2005/8/layout/default"/>
    <dgm:cxn modelId="{ADBC3B25-0291-4BBA-8448-3BCCFC9CD73F}" srcId="{3D12D95E-5710-440E-AE2F-884DB9373AE1}" destId="{99387B2B-9648-4800-8FB4-10DCD4651ECC}" srcOrd="3" destOrd="0" parTransId="{858A4B48-A295-4C31-94D8-A814F783D7DA}" sibTransId="{BAB4EDCA-3B10-41B2-A3CC-FBD3B0DF413F}"/>
    <dgm:cxn modelId="{A3C2C635-2D3A-45B5-A6E4-91E9D4B9E5C9}" srcId="{3D12D95E-5710-440E-AE2F-884DB9373AE1}" destId="{0A41C3EA-8440-4393-A975-49A294E052F7}" srcOrd="2" destOrd="0" parTransId="{08B08EB6-ED6D-442C-A237-3EDEF7936833}" sibTransId="{7A3A8889-13D7-4E16-A2C4-B1C91756E5F4}"/>
    <dgm:cxn modelId="{D1FF837F-AFDC-4DAD-8D5B-3585FF88E972}" type="presOf" srcId="{808E8662-DDB7-43D1-8060-E5B2E4C6705B}" destId="{DECED185-651E-4E11-BC3E-EC01F31E19C2}" srcOrd="0" destOrd="1" presId="urn:microsoft.com/office/officeart/2005/8/layout/default"/>
    <dgm:cxn modelId="{9ACAC08C-3AC2-4243-85AA-FF9671368BDE}" srcId="{3D12D95E-5710-440E-AE2F-884DB9373AE1}" destId="{4916F323-9A72-4F6C-BF87-8EE5A910C024}" srcOrd="1" destOrd="0" parTransId="{3BF0A43F-112B-4336-B872-1B3A7D3C4F57}" sibTransId="{5674CC6C-3F60-46E1-BF1B-E505394CD892}"/>
    <dgm:cxn modelId="{78996791-ABE4-450D-8E97-B8990BCA1755}" type="presOf" srcId="{0A41C3EA-8440-4393-A975-49A294E052F7}" destId="{DECED185-651E-4E11-BC3E-EC01F31E19C2}" srcOrd="0" destOrd="0" presId="urn:microsoft.com/office/officeart/2005/8/layout/default"/>
    <dgm:cxn modelId="{E65C62C0-3814-421E-B9BD-86EAD84BF1AF}" type="presOf" srcId="{99387B2B-9648-4800-8FB4-10DCD4651ECC}" destId="{4B02B081-F012-4496-8023-DD9ED97233D2}" srcOrd="0" destOrd="0" presId="urn:microsoft.com/office/officeart/2005/8/layout/default"/>
    <dgm:cxn modelId="{D18878D2-114F-4E33-BA74-C832C3D0C27E}" srcId="{0A41C3EA-8440-4393-A975-49A294E052F7}" destId="{808E8662-DDB7-43D1-8060-E5B2E4C6705B}" srcOrd="0" destOrd="0" parTransId="{54795E35-F908-465D-BA86-078719467146}" sibTransId="{7464782F-5ED0-4CA0-86E9-9451C6B1F78E}"/>
    <dgm:cxn modelId="{92A5B1E2-E9FC-4151-BEC3-9D79E2E874A2}" type="presOf" srcId="{36625799-F7F8-440E-8AAD-82DD31B5D8EF}" destId="{2F67119B-1B58-4F69-81CF-945BCA49737E}" srcOrd="0" destOrd="0" presId="urn:microsoft.com/office/officeart/2005/8/layout/default"/>
    <dgm:cxn modelId="{D70D91E7-E34E-4CA3-A498-C78588D5BD9C}" srcId="{3D12D95E-5710-440E-AE2F-884DB9373AE1}" destId="{36625799-F7F8-440E-8AAD-82DD31B5D8EF}" srcOrd="0" destOrd="0" parTransId="{4537BD80-8438-4A39-8334-7714DFB82028}" sibTransId="{304190F3-9A1D-4DE9-8E8C-B64AD578714B}"/>
    <dgm:cxn modelId="{2D5EBDAF-2550-46D6-BE46-27EB8C56A7B2}" type="presParOf" srcId="{143543AF-F2A5-4BF5-A2B4-A4383FA48D25}" destId="{2F67119B-1B58-4F69-81CF-945BCA49737E}" srcOrd="0" destOrd="0" presId="urn:microsoft.com/office/officeart/2005/8/layout/default"/>
    <dgm:cxn modelId="{51965222-DEAD-4B72-860B-0A8F2DE7F05F}" type="presParOf" srcId="{143543AF-F2A5-4BF5-A2B4-A4383FA48D25}" destId="{49F20EFD-D83A-45D3-AD82-A69455A4FE4F}" srcOrd="1" destOrd="0" presId="urn:microsoft.com/office/officeart/2005/8/layout/default"/>
    <dgm:cxn modelId="{A79F2052-256A-41F8-8FAF-B625898C1BBE}" type="presParOf" srcId="{143543AF-F2A5-4BF5-A2B4-A4383FA48D25}" destId="{F3403464-70BB-45E8-9D5C-5C10796FAC19}" srcOrd="2" destOrd="0" presId="urn:microsoft.com/office/officeart/2005/8/layout/default"/>
    <dgm:cxn modelId="{F6DD68AA-A3D3-42DF-9884-E06F4D2D06C9}" type="presParOf" srcId="{143543AF-F2A5-4BF5-A2B4-A4383FA48D25}" destId="{F557F196-C971-472F-8AB9-07D7A99A226C}" srcOrd="3" destOrd="0" presId="urn:microsoft.com/office/officeart/2005/8/layout/default"/>
    <dgm:cxn modelId="{3CB06B85-372C-4C67-9DB9-CDB57FDC120C}" type="presParOf" srcId="{143543AF-F2A5-4BF5-A2B4-A4383FA48D25}" destId="{DECED185-651E-4E11-BC3E-EC01F31E19C2}" srcOrd="4" destOrd="0" presId="urn:microsoft.com/office/officeart/2005/8/layout/default"/>
    <dgm:cxn modelId="{0BDF0367-FD88-4294-9A88-889C18C6F439}" type="presParOf" srcId="{143543AF-F2A5-4BF5-A2B4-A4383FA48D25}" destId="{4D12B33A-B483-45A1-9958-8C8782BF4C68}" srcOrd="5" destOrd="0" presId="urn:microsoft.com/office/officeart/2005/8/layout/default"/>
    <dgm:cxn modelId="{6DD92A7D-E5AA-49A7-9F9B-28CCB01BCE56}" type="presParOf" srcId="{143543AF-F2A5-4BF5-A2B4-A4383FA48D25}" destId="{4B02B081-F012-4496-8023-DD9ED97233D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D62FD-32C1-4DF9-97B6-AFC1A2929EA7}" type="doc">
      <dgm:prSet loTypeId="urn:microsoft.com/office/officeart/2018/5/layout/IconCircleLabelList" loCatId="icon" qsTypeId="urn:microsoft.com/office/officeart/2005/8/quickstyle/simple1" qsCatId="simple" csTypeId="urn:microsoft.com/office/officeart/2005/8/colors/accent6_5" csCatId="accent6" phldr="1"/>
      <dgm:spPr/>
      <dgm:t>
        <a:bodyPr/>
        <a:lstStyle/>
        <a:p>
          <a:endParaRPr lang="en-US"/>
        </a:p>
      </dgm:t>
    </dgm:pt>
    <dgm:pt modelId="{193A5E8E-6151-4BDA-9EDD-EBF8F7337A3A}">
      <dgm:prSet/>
      <dgm:spPr/>
      <dgm:t>
        <a:bodyPr/>
        <a:lstStyle/>
        <a:p>
          <a:pPr>
            <a:lnSpc>
              <a:spcPct val="100000"/>
            </a:lnSpc>
            <a:defRPr cap="all"/>
          </a:pPr>
          <a:r>
            <a:rPr lang="en-US"/>
            <a:t>Assess your current worksite</a:t>
          </a:r>
        </a:p>
      </dgm:t>
    </dgm:pt>
    <dgm:pt modelId="{AFB5092E-4A7B-41EC-BC87-9D2EF901C03E}" type="parTrans" cxnId="{C9033D1B-DB04-4B77-9ADF-D4F22A5212AA}">
      <dgm:prSet/>
      <dgm:spPr/>
      <dgm:t>
        <a:bodyPr/>
        <a:lstStyle/>
        <a:p>
          <a:endParaRPr lang="en-US"/>
        </a:p>
      </dgm:t>
    </dgm:pt>
    <dgm:pt modelId="{B03CF8D0-D94A-4B59-99C8-BB3428781345}" type="sibTrans" cxnId="{C9033D1B-DB04-4B77-9ADF-D4F22A5212AA}">
      <dgm:prSet/>
      <dgm:spPr/>
      <dgm:t>
        <a:bodyPr/>
        <a:lstStyle/>
        <a:p>
          <a:endParaRPr lang="en-US"/>
        </a:p>
      </dgm:t>
    </dgm:pt>
    <dgm:pt modelId="{99AABE3B-77BB-471A-B729-8EC5AE8C2660}">
      <dgm:prSet/>
      <dgm:spPr/>
      <dgm:t>
        <a:bodyPr/>
        <a:lstStyle/>
        <a:p>
          <a:pPr>
            <a:lnSpc>
              <a:spcPct val="100000"/>
            </a:lnSpc>
            <a:defRPr cap="all"/>
          </a:pPr>
          <a:r>
            <a:rPr lang="en-US" dirty="0"/>
            <a:t>Accommodations</a:t>
          </a:r>
        </a:p>
      </dgm:t>
    </dgm:pt>
    <dgm:pt modelId="{0A7F01E2-6C11-45DE-BAAE-0084B083FB7F}" type="parTrans" cxnId="{7AD699F8-B505-4623-8A4B-A8BA58E659A3}">
      <dgm:prSet/>
      <dgm:spPr/>
      <dgm:t>
        <a:bodyPr/>
        <a:lstStyle/>
        <a:p>
          <a:endParaRPr lang="en-US"/>
        </a:p>
      </dgm:t>
    </dgm:pt>
    <dgm:pt modelId="{7131E8A1-B793-410E-A2D7-95F13435FBDC}" type="sibTrans" cxnId="{7AD699F8-B505-4623-8A4B-A8BA58E659A3}">
      <dgm:prSet/>
      <dgm:spPr/>
      <dgm:t>
        <a:bodyPr/>
        <a:lstStyle/>
        <a:p>
          <a:endParaRPr lang="en-US"/>
        </a:p>
      </dgm:t>
    </dgm:pt>
    <dgm:pt modelId="{1356CE88-4E40-4579-8C23-09D666E02824}">
      <dgm:prSet/>
      <dgm:spPr/>
      <dgm:t>
        <a:bodyPr/>
        <a:lstStyle/>
        <a:p>
          <a:pPr>
            <a:lnSpc>
              <a:spcPct val="100000"/>
            </a:lnSpc>
            <a:defRPr cap="all"/>
          </a:pPr>
          <a:r>
            <a:rPr lang="en-US"/>
            <a:t>Workplace policies</a:t>
          </a:r>
        </a:p>
      </dgm:t>
    </dgm:pt>
    <dgm:pt modelId="{4AE223BD-4C2B-4B6A-80A5-DA1BFBFCA78C}" type="parTrans" cxnId="{24FF28A2-C21F-480F-AE46-CCFA61C57E53}">
      <dgm:prSet/>
      <dgm:spPr/>
      <dgm:t>
        <a:bodyPr/>
        <a:lstStyle/>
        <a:p>
          <a:endParaRPr lang="en-US"/>
        </a:p>
      </dgm:t>
    </dgm:pt>
    <dgm:pt modelId="{8EED1981-767B-49DA-9B87-0DDC6D6E0505}" type="sibTrans" cxnId="{24FF28A2-C21F-480F-AE46-CCFA61C57E53}">
      <dgm:prSet/>
      <dgm:spPr/>
      <dgm:t>
        <a:bodyPr/>
        <a:lstStyle/>
        <a:p>
          <a:endParaRPr lang="en-US"/>
        </a:p>
      </dgm:t>
    </dgm:pt>
    <dgm:pt modelId="{B7243D21-9562-4ED5-B8F6-FE9C04F3371F}">
      <dgm:prSet/>
      <dgm:spPr/>
      <dgm:t>
        <a:bodyPr/>
        <a:lstStyle/>
        <a:p>
          <a:pPr>
            <a:lnSpc>
              <a:spcPct val="100000"/>
            </a:lnSpc>
            <a:defRPr cap="all"/>
          </a:pPr>
          <a:r>
            <a:rPr lang="en-US"/>
            <a:t>Promote your efforts</a:t>
          </a:r>
        </a:p>
      </dgm:t>
    </dgm:pt>
    <dgm:pt modelId="{AC989DFF-6F5E-4B82-874E-D5BDCAFC3CC8}" type="parTrans" cxnId="{9FE9E3C3-A733-4542-A20E-C8BF45C780C1}">
      <dgm:prSet/>
      <dgm:spPr/>
      <dgm:t>
        <a:bodyPr/>
        <a:lstStyle/>
        <a:p>
          <a:endParaRPr lang="en-US"/>
        </a:p>
      </dgm:t>
    </dgm:pt>
    <dgm:pt modelId="{6F978624-3761-4BA0-96C2-55D54418CDF1}" type="sibTrans" cxnId="{9FE9E3C3-A733-4542-A20E-C8BF45C780C1}">
      <dgm:prSet/>
      <dgm:spPr/>
      <dgm:t>
        <a:bodyPr/>
        <a:lstStyle/>
        <a:p>
          <a:endParaRPr lang="en-US"/>
        </a:p>
      </dgm:t>
    </dgm:pt>
    <dgm:pt modelId="{3E439AD5-1D86-4F52-8989-097788B07DCA}" type="pres">
      <dgm:prSet presAssocID="{66DD62FD-32C1-4DF9-97B6-AFC1A2929EA7}" presName="root" presStyleCnt="0">
        <dgm:presLayoutVars>
          <dgm:dir/>
          <dgm:resizeHandles val="exact"/>
        </dgm:presLayoutVars>
      </dgm:prSet>
      <dgm:spPr/>
    </dgm:pt>
    <dgm:pt modelId="{38765BF8-D84D-4EED-83A8-EDDD2091309C}" type="pres">
      <dgm:prSet presAssocID="{193A5E8E-6151-4BDA-9EDD-EBF8F7337A3A}" presName="compNode" presStyleCnt="0"/>
      <dgm:spPr/>
    </dgm:pt>
    <dgm:pt modelId="{D11806D1-FC8B-427D-8493-04543BDBBAFC}" type="pres">
      <dgm:prSet presAssocID="{193A5E8E-6151-4BDA-9EDD-EBF8F7337A3A}" presName="iconBgRect" presStyleLbl="bgShp" presStyleIdx="0" presStyleCnt="4"/>
      <dgm:spPr/>
    </dgm:pt>
    <dgm:pt modelId="{E5DD819B-6342-4584-82FC-9BEC5023549B}" type="pres">
      <dgm:prSet presAssocID="{193A5E8E-6151-4BDA-9EDD-EBF8F7337A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95F2C012-1A38-4285-9515-B2A6A32D4488}" type="pres">
      <dgm:prSet presAssocID="{193A5E8E-6151-4BDA-9EDD-EBF8F7337A3A}" presName="spaceRect" presStyleCnt="0"/>
      <dgm:spPr/>
    </dgm:pt>
    <dgm:pt modelId="{BD2072AB-AE0F-4BB5-A0F8-BD6428DDB8A4}" type="pres">
      <dgm:prSet presAssocID="{193A5E8E-6151-4BDA-9EDD-EBF8F7337A3A}" presName="textRect" presStyleLbl="revTx" presStyleIdx="0" presStyleCnt="4">
        <dgm:presLayoutVars>
          <dgm:chMax val="1"/>
          <dgm:chPref val="1"/>
        </dgm:presLayoutVars>
      </dgm:prSet>
      <dgm:spPr/>
    </dgm:pt>
    <dgm:pt modelId="{32CFA78D-0966-4D2D-B7E4-B3610719A890}" type="pres">
      <dgm:prSet presAssocID="{B03CF8D0-D94A-4B59-99C8-BB3428781345}" presName="sibTrans" presStyleCnt="0"/>
      <dgm:spPr/>
    </dgm:pt>
    <dgm:pt modelId="{AB5E543E-CC25-43F4-9839-14A0FDB3FE06}" type="pres">
      <dgm:prSet presAssocID="{99AABE3B-77BB-471A-B729-8EC5AE8C2660}" presName="compNode" presStyleCnt="0"/>
      <dgm:spPr/>
    </dgm:pt>
    <dgm:pt modelId="{68499E62-7DA4-46F4-BB04-33FEF74313EF}" type="pres">
      <dgm:prSet presAssocID="{99AABE3B-77BB-471A-B729-8EC5AE8C2660}" presName="iconBgRect" presStyleLbl="bgShp" presStyleIdx="1" presStyleCnt="4"/>
      <dgm:spPr/>
    </dgm:pt>
    <dgm:pt modelId="{55D19479-7E04-4C59-934F-846D30827141}" type="pres">
      <dgm:prSet presAssocID="{99AABE3B-77BB-471A-B729-8EC5AE8C26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678A0D12-2445-41ED-BE0C-CEC4A59AF8BE}" type="pres">
      <dgm:prSet presAssocID="{99AABE3B-77BB-471A-B729-8EC5AE8C2660}" presName="spaceRect" presStyleCnt="0"/>
      <dgm:spPr/>
    </dgm:pt>
    <dgm:pt modelId="{E1B1A88A-532D-4B1D-A15D-29F868F335C3}" type="pres">
      <dgm:prSet presAssocID="{99AABE3B-77BB-471A-B729-8EC5AE8C2660}" presName="textRect" presStyleLbl="revTx" presStyleIdx="1" presStyleCnt="4">
        <dgm:presLayoutVars>
          <dgm:chMax val="1"/>
          <dgm:chPref val="1"/>
        </dgm:presLayoutVars>
      </dgm:prSet>
      <dgm:spPr/>
    </dgm:pt>
    <dgm:pt modelId="{28AA4601-5FE6-4AAD-A5DE-F69E54A8CC75}" type="pres">
      <dgm:prSet presAssocID="{7131E8A1-B793-410E-A2D7-95F13435FBDC}" presName="sibTrans" presStyleCnt="0"/>
      <dgm:spPr/>
    </dgm:pt>
    <dgm:pt modelId="{38B3AA49-4049-4CD8-AB06-EA0FCB0E7FB6}" type="pres">
      <dgm:prSet presAssocID="{1356CE88-4E40-4579-8C23-09D666E02824}" presName="compNode" presStyleCnt="0"/>
      <dgm:spPr/>
    </dgm:pt>
    <dgm:pt modelId="{EDA190A7-667C-4EC2-B3D6-EA220422B65C}" type="pres">
      <dgm:prSet presAssocID="{1356CE88-4E40-4579-8C23-09D666E02824}" presName="iconBgRect" presStyleLbl="bgShp" presStyleIdx="2" presStyleCnt="4"/>
      <dgm:spPr/>
    </dgm:pt>
    <dgm:pt modelId="{EDD29D0F-5DED-4D39-B8E7-02806EF6903A}" type="pres">
      <dgm:prSet presAssocID="{1356CE88-4E40-4579-8C23-09D666E0282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0E5428FC-489C-4340-BFA2-037F4143B5D3}" type="pres">
      <dgm:prSet presAssocID="{1356CE88-4E40-4579-8C23-09D666E02824}" presName="spaceRect" presStyleCnt="0"/>
      <dgm:spPr/>
    </dgm:pt>
    <dgm:pt modelId="{C5DB4F7C-2275-40C7-88CD-D430650B2412}" type="pres">
      <dgm:prSet presAssocID="{1356CE88-4E40-4579-8C23-09D666E02824}" presName="textRect" presStyleLbl="revTx" presStyleIdx="2" presStyleCnt="4">
        <dgm:presLayoutVars>
          <dgm:chMax val="1"/>
          <dgm:chPref val="1"/>
        </dgm:presLayoutVars>
      </dgm:prSet>
      <dgm:spPr/>
    </dgm:pt>
    <dgm:pt modelId="{FE7FCAAB-4391-4235-8E97-F120743CB9C2}" type="pres">
      <dgm:prSet presAssocID="{8EED1981-767B-49DA-9B87-0DDC6D6E0505}" presName="sibTrans" presStyleCnt="0"/>
      <dgm:spPr/>
    </dgm:pt>
    <dgm:pt modelId="{E5E88538-C411-40F7-984C-D814BEC4A4EB}" type="pres">
      <dgm:prSet presAssocID="{B7243D21-9562-4ED5-B8F6-FE9C04F3371F}" presName="compNode" presStyleCnt="0"/>
      <dgm:spPr/>
    </dgm:pt>
    <dgm:pt modelId="{6116B602-2E0D-480E-ADBF-7E7071DA5359}" type="pres">
      <dgm:prSet presAssocID="{B7243D21-9562-4ED5-B8F6-FE9C04F3371F}" presName="iconBgRect" presStyleLbl="bgShp" presStyleIdx="3" presStyleCnt="4"/>
      <dgm:spPr/>
    </dgm:pt>
    <dgm:pt modelId="{8ACA42C6-8BCC-4CDA-ABAA-B4A31A888071}" type="pres">
      <dgm:prSet presAssocID="{B7243D21-9562-4ED5-B8F6-FE9C04F337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gaphone"/>
        </a:ext>
      </dgm:extLst>
    </dgm:pt>
    <dgm:pt modelId="{0BC1C5F5-B247-43F1-B372-2FBD0770552E}" type="pres">
      <dgm:prSet presAssocID="{B7243D21-9562-4ED5-B8F6-FE9C04F3371F}" presName="spaceRect" presStyleCnt="0"/>
      <dgm:spPr/>
    </dgm:pt>
    <dgm:pt modelId="{3A528E71-E122-4225-ABD3-F232930CA610}" type="pres">
      <dgm:prSet presAssocID="{B7243D21-9562-4ED5-B8F6-FE9C04F3371F}" presName="textRect" presStyleLbl="revTx" presStyleIdx="3" presStyleCnt="4">
        <dgm:presLayoutVars>
          <dgm:chMax val="1"/>
          <dgm:chPref val="1"/>
        </dgm:presLayoutVars>
      </dgm:prSet>
      <dgm:spPr/>
    </dgm:pt>
  </dgm:ptLst>
  <dgm:cxnLst>
    <dgm:cxn modelId="{1B9A4414-3127-40E9-AB54-B04279D8C167}" type="presOf" srcId="{66DD62FD-32C1-4DF9-97B6-AFC1A2929EA7}" destId="{3E439AD5-1D86-4F52-8989-097788B07DCA}" srcOrd="0" destOrd="0" presId="urn:microsoft.com/office/officeart/2018/5/layout/IconCircleLabelList"/>
    <dgm:cxn modelId="{C9033D1B-DB04-4B77-9ADF-D4F22A5212AA}" srcId="{66DD62FD-32C1-4DF9-97B6-AFC1A2929EA7}" destId="{193A5E8E-6151-4BDA-9EDD-EBF8F7337A3A}" srcOrd="0" destOrd="0" parTransId="{AFB5092E-4A7B-41EC-BC87-9D2EF901C03E}" sibTransId="{B03CF8D0-D94A-4B59-99C8-BB3428781345}"/>
    <dgm:cxn modelId="{E7D00B3B-568C-4CF9-98B7-C399F95FBE3A}" type="presOf" srcId="{B7243D21-9562-4ED5-B8F6-FE9C04F3371F}" destId="{3A528E71-E122-4225-ABD3-F232930CA610}" srcOrd="0" destOrd="0" presId="urn:microsoft.com/office/officeart/2018/5/layout/IconCircleLabelList"/>
    <dgm:cxn modelId="{5D7DA790-0146-49ED-92D7-31BBB4BD847B}" type="presOf" srcId="{99AABE3B-77BB-471A-B729-8EC5AE8C2660}" destId="{E1B1A88A-532D-4B1D-A15D-29F868F335C3}" srcOrd="0" destOrd="0" presId="urn:microsoft.com/office/officeart/2018/5/layout/IconCircleLabelList"/>
    <dgm:cxn modelId="{24FF28A2-C21F-480F-AE46-CCFA61C57E53}" srcId="{66DD62FD-32C1-4DF9-97B6-AFC1A2929EA7}" destId="{1356CE88-4E40-4579-8C23-09D666E02824}" srcOrd="2" destOrd="0" parTransId="{4AE223BD-4C2B-4B6A-80A5-DA1BFBFCA78C}" sibTransId="{8EED1981-767B-49DA-9B87-0DDC6D6E0505}"/>
    <dgm:cxn modelId="{3375A2A7-24B5-4440-8DC5-6E20E42146BB}" type="presOf" srcId="{1356CE88-4E40-4579-8C23-09D666E02824}" destId="{C5DB4F7C-2275-40C7-88CD-D430650B2412}" srcOrd="0" destOrd="0" presId="urn:microsoft.com/office/officeart/2018/5/layout/IconCircleLabelList"/>
    <dgm:cxn modelId="{9FE9E3C3-A733-4542-A20E-C8BF45C780C1}" srcId="{66DD62FD-32C1-4DF9-97B6-AFC1A2929EA7}" destId="{B7243D21-9562-4ED5-B8F6-FE9C04F3371F}" srcOrd="3" destOrd="0" parTransId="{AC989DFF-6F5E-4B82-874E-D5BDCAFC3CC8}" sibTransId="{6F978624-3761-4BA0-96C2-55D54418CDF1}"/>
    <dgm:cxn modelId="{7AD699F8-B505-4623-8A4B-A8BA58E659A3}" srcId="{66DD62FD-32C1-4DF9-97B6-AFC1A2929EA7}" destId="{99AABE3B-77BB-471A-B729-8EC5AE8C2660}" srcOrd="1" destOrd="0" parTransId="{0A7F01E2-6C11-45DE-BAAE-0084B083FB7F}" sibTransId="{7131E8A1-B793-410E-A2D7-95F13435FBDC}"/>
    <dgm:cxn modelId="{A0E628FA-4731-4DF7-A81A-A7019B0191F4}" type="presOf" srcId="{193A5E8E-6151-4BDA-9EDD-EBF8F7337A3A}" destId="{BD2072AB-AE0F-4BB5-A0F8-BD6428DDB8A4}" srcOrd="0" destOrd="0" presId="urn:microsoft.com/office/officeart/2018/5/layout/IconCircleLabelList"/>
    <dgm:cxn modelId="{C7096921-C200-4C34-98CC-F31DF5BDCD95}" type="presParOf" srcId="{3E439AD5-1D86-4F52-8989-097788B07DCA}" destId="{38765BF8-D84D-4EED-83A8-EDDD2091309C}" srcOrd="0" destOrd="0" presId="urn:microsoft.com/office/officeart/2018/5/layout/IconCircleLabelList"/>
    <dgm:cxn modelId="{8A979721-8AC4-4766-B3A4-1AF6224F3881}" type="presParOf" srcId="{38765BF8-D84D-4EED-83A8-EDDD2091309C}" destId="{D11806D1-FC8B-427D-8493-04543BDBBAFC}" srcOrd="0" destOrd="0" presId="urn:microsoft.com/office/officeart/2018/5/layout/IconCircleLabelList"/>
    <dgm:cxn modelId="{355D173C-8FC9-41A8-BC03-59649493CF15}" type="presParOf" srcId="{38765BF8-D84D-4EED-83A8-EDDD2091309C}" destId="{E5DD819B-6342-4584-82FC-9BEC5023549B}" srcOrd="1" destOrd="0" presId="urn:microsoft.com/office/officeart/2018/5/layout/IconCircleLabelList"/>
    <dgm:cxn modelId="{E201045E-EF5D-49D9-BB12-8704C7A2F3ED}" type="presParOf" srcId="{38765BF8-D84D-4EED-83A8-EDDD2091309C}" destId="{95F2C012-1A38-4285-9515-B2A6A32D4488}" srcOrd="2" destOrd="0" presId="urn:microsoft.com/office/officeart/2018/5/layout/IconCircleLabelList"/>
    <dgm:cxn modelId="{8120DA0E-9D79-4B5F-8F39-707D18E64B4C}" type="presParOf" srcId="{38765BF8-D84D-4EED-83A8-EDDD2091309C}" destId="{BD2072AB-AE0F-4BB5-A0F8-BD6428DDB8A4}" srcOrd="3" destOrd="0" presId="urn:microsoft.com/office/officeart/2018/5/layout/IconCircleLabelList"/>
    <dgm:cxn modelId="{1738F88B-47F5-4CF8-9C37-C56E84A1C301}" type="presParOf" srcId="{3E439AD5-1D86-4F52-8989-097788B07DCA}" destId="{32CFA78D-0966-4D2D-B7E4-B3610719A890}" srcOrd="1" destOrd="0" presId="urn:microsoft.com/office/officeart/2018/5/layout/IconCircleLabelList"/>
    <dgm:cxn modelId="{EBD54FC5-2901-4165-AE69-92C02009469C}" type="presParOf" srcId="{3E439AD5-1D86-4F52-8989-097788B07DCA}" destId="{AB5E543E-CC25-43F4-9839-14A0FDB3FE06}" srcOrd="2" destOrd="0" presId="urn:microsoft.com/office/officeart/2018/5/layout/IconCircleLabelList"/>
    <dgm:cxn modelId="{662EFB9A-8E90-45AA-B092-A462CDF4D308}" type="presParOf" srcId="{AB5E543E-CC25-43F4-9839-14A0FDB3FE06}" destId="{68499E62-7DA4-46F4-BB04-33FEF74313EF}" srcOrd="0" destOrd="0" presId="urn:microsoft.com/office/officeart/2018/5/layout/IconCircleLabelList"/>
    <dgm:cxn modelId="{2A24007F-30F9-4B6C-AA9D-64470208D93A}" type="presParOf" srcId="{AB5E543E-CC25-43F4-9839-14A0FDB3FE06}" destId="{55D19479-7E04-4C59-934F-846D30827141}" srcOrd="1" destOrd="0" presId="urn:microsoft.com/office/officeart/2018/5/layout/IconCircleLabelList"/>
    <dgm:cxn modelId="{7C9F1899-5640-4141-8BB4-BBA16973F6EB}" type="presParOf" srcId="{AB5E543E-CC25-43F4-9839-14A0FDB3FE06}" destId="{678A0D12-2445-41ED-BE0C-CEC4A59AF8BE}" srcOrd="2" destOrd="0" presId="urn:microsoft.com/office/officeart/2018/5/layout/IconCircleLabelList"/>
    <dgm:cxn modelId="{144EA10A-1F13-4873-B24C-C56E21E45CF3}" type="presParOf" srcId="{AB5E543E-CC25-43F4-9839-14A0FDB3FE06}" destId="{E1B1A88A-532D-4B1D-A15D-29F868F335C3}" srcOrd="3" destOrd="0" presId="urn:microsoft.com/office/officeart/2018/5/layout/IconCircleLabelList"/>
    <dgm:cxn modelId="{A1E7F702-45D9-4F76-9AF3-02FB5938D635}" type="presParOf" srcId="{3E439AD5-1D86-4F52-8989-097788B07DCA}" destId="{28AA4601-5FE6-4AAD-A5DE-F69E54A8CC75}" srcOrd="3" destOrd="0" presId="urn:microsoft.com/office/officeart/2018/5/layout/IconCircleLabelList"/>
    <dgm:cxn modelId="{D6DF9503-D085-4300-AEE9-47CE07E599D4}" type="presParOf" srcId="{3E439AD5-1D86-4F52-8989-097788B07DCA}" destId="{38B3AA49-4049-4CD8-AB06-EA0FCB0E7FB6}" srcOrd="4" destOrd="0" presId="urn:microsoft.com/office/officeart/2018/5/layout/IconCircleLabelList"/>
    <dgm:cxn modelId="{8420B159-B82A-4D86-B265-9A66E6A989A5}" type="presParOf" srcId="{38B3AA49-4049-4CD8-AB06-EA0FCB0E7FB6}" destId="{EDA190A7-667C-4EC2-B3D6-EA220422B65C}" srcOrd="0" destOrd="0" presId="urn:microsoft.com/office/officeart/2018/5/layout/IconCircleLabelList"/>
    <dgm:cxn modelId="{3E2A721C-1E56-4C31-9654-26D278E8BFF4}" type="presParOf" srcId="{38B3AA49-4049-4CD8-AB06-EA0FCB0E7FB6}" destId="{EDD29D0F-5DED-4D39-B8E7-02806EF6903A}" srcOrd="1" destOrd="0" presId="urn:microsoft.com/office/officeart/2018/5/layout/IconCircleLabelList"/>
    <dgm:cxn modelId="{A4501313-ABFB-4D6E-AB8D-721175429E20}" type="presParOf" srcId="{38B3AA49-4049-4CD8-AB06-EA0FCB0E7FB6}" destId="{0E5428FC-489C-4340-BFA2-037F4143B5D3}" srcOrd="2" destOrd="0" presId="urn:microsoft.com/office/officeart/2018/5/layout/IconCircleLabelList"/>
    <dgm:cxn modelId="{7FA67D88-A52E-4708-9F47-363135461821}" type="presParOf" srcId="{38B3AA49-4049-4CD8-AB06-EA0FCB0E7FB6}" destId="{C5DB4F7C-2275-40C7-88CD-D430650B2412}" srcOrd="3" destOrd="0" presId="urn:microsoft.com/office/officeart/2018/5/layout/IconCircleLabelList"/>
    <dgm:cxn modelId="{9CEE9BAC-8B21-4986-B87A-C8C0B6B0FA56}" type="presParOf" srcId="{3E439AD5-1D86-4F52-8989-097788B07DCA}" destId="{FE7FCAAB-4391-4235-8E97-F120743CB9C2}" srcOrd="5" destOrd="0" presId="urn:microsoft.com/office/officeart/2018/5/layout/IconCircleLabelList"/>
    <dgm:cxn modelId="{5BD5EDAB-1D68-4DA3-8489-398E7F70910E}" type="presParOf" srcId="{3E439AD5-1D86-4F52-8989-097788B07DCA}" destId="{E5E88538-C411-40F7-984C-D814BEC4A4EB}" srcOrd="6" destOrd="0" presId="urn:microsoft.com/office/officeart/2018/5/layout/IconCircleLabelList"/>
    <dgm:cxn modelId="{89EB934C-F174-4F01-8BB3-CDA439CB969A}" type="presParOf" srcId="{E5E88538-C411-40F7-984C-D814BEC4A4EB}" destId="{6116B602-2E0D-480E-ADBF-7E7071DA5359}" srcOrd="0" destOrd="0" presId="urn:microsoft.com/office/officeart/2018/5/layout/IconCircleLabelList"/>
    <dgm:cxn modelId="{965C1728-737B-45EB-B3EC-8FFE5A7F0E4B}" type="presParOf" srcId="{E5E88538-C411-40F7-984C-D814BEC4A4EB}" destId="{8ACA42C6-8BCC-4CDA-ABAA-B4A31A888071}" srcOrd="1" destOrd="0" presId="urn:microsoft.com/office/officeart/2018/5/layout/IconCircleLabelList"/>
    <dgm:cxn modelId="{527E0820-96A3-498F-A3E4-2EC57873E56C}" type="presParOf" srcId="{E5E88538-C411-40F7-984C-D814BEC4A4EB}" destId="{0BC1C5F5-B247-43F1-B372-2FBD0770552E}" srcOrd="2" destOrd="0" presId="urn:microsoft.com/office/officeart/2018/5/layout/IconCircleLabelList"/>
    <dgm:cxn modelId="{3B803AE3-9268-4B12-950C-147C98EE2884}" type="presParOf" srcId="{E5E88538-C411-40F7-984C-D814BEC4A4EB}" destId="{3A528E71-E122-4225-ABD3-F232930CA61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2D7B15-7CCA-4E0F-9833-BEACCAD47B84}"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5FF972D1-FDF4-4379-8C8D-11491CCFCE02}">
      <dgm:prSet/>
      <dgm:spPr/>
      <dgm:t>
        <a:bodyPr/>
        <a:lstStyle/>
        <a:p>
          <a:pPr>
            <a:defRPr b="1"/>
          </a:pPr>
          <a:r>
            <a:rPr lang="en-US" dirty="0"/>
            <a:t>Develop a communication plan, and include these key elements</a:t>
          </a:r>
        </a:p>
      </dgm:t>
    </dgm:pt>
    <dgm:pt modelId="{199F203E-09FE-4DDC-BC65-EED21BEBBD5A}" type="parTrans" cxnId="{2309C7EB-5042-4CAD-9AE4-E7033F5A1C44}">
      <dgm:prSet/>
      <dgm:spPr/>
      <dgm:t>
        <a:bodyPr/>
        <a:lstStyle/>
        <a:p>
          <a:endParaRPr lang="en-US"/>
        </a:p>
      </dgm:t>
    </dgm:pt>
    <dgm:pt modelId="{21D3E8C5-35B2-419E-B99A-D2A1F4B00B5E}" type="sibTrans" cxnId="{2309C7EB-5042-4CAD-9AE4-E7033F5A1C44}">
      <dgm:prSet/>
      <dgm:spPr/>
      <dgm:t>
        <a:bodyPr/>
        <a:lstStyle/>
        <a:p>
          <a:endParaRPr lang="en-US"/>
        </a:p>
      </dgm:t>
    </dgm:pt>
    <dgm:pt modelId="{742E336D-1AE9-426B-B8E1-5C7B493874FB}">
      <dgm:prSet/>
      <dgm:spPr/>
      <dgm:t>
        <a:bodyPr/>
        <a:lstStyle/>
        <a:p>
          <a:r>
            <a:rPr lang="en-US" b="1"/>
            <a:t>Goals (SMART)</a:t>
          </a:r>
        </a:p>
      </dgm:t>
    </dgm:pt>
    <dgm:pt modelId="{1DF1B5F7-1EF2-4D12-A556-8EEB91373384}" type="parTrans" cxnId="{50005923-07D6-4C82-926A-4971A66EC967}">
      <dgm:prSet/>
      <dgm:spPr/>
      <dgm:t>
        <a:bodyPr/>
        <a:lstStyle/>
        <a:p>
          <a:endParaRPr lang="en-US"/>
        </a:p>
      </dgm:t>
    </dgm:pt>
    <dgm:pt modelId="{ECB6303C-4E53-4B53-BE4C-F233D3EDF4F2}" type="sibTrans" cxnId="{50005923-07D6-4C82-926A-4971A66EC967}">
      <dgm:prSet/>
      <dgm:spPr/>
      <dgm:t>
        <a:bodyPr/>
        <a:lstStyle/>
        <a:p>
          <a:endParaRPr lang="en-US"/>
        </a:p>
      </dgm:t>
    </dgm:pt>
    <dgm:pt modelId="{A6D55DC9-D1A8-4BC1-894C-B5A107B29617}">
      <dgm:prSet/>
      <dgm:spPr/>
      <dgm:t>
        <a:bodyPr/>
        <a:lstStyle/>
        <a:p>
          <a:r>
            <a:rPr lang="en-US" b="1"/>
            <a:t>Objectives </a:t>
          </a:r>
        </a:p>
      </dgm:t>
    </dgm:pt>
    <dgm:pt modelId="{885CDDC8-2357-448B-924F-EF75BE22F2AF}" type="parTrans" cxnId="{4CBF1F00-06FC-4A4F-B90F-55B81306DD81}">
      <dgm:prSet/>
      <dgm:spPr/>
      <dgm:t>
        <a:bodyPr/>
        <a:lstStyle/>
        <a:p>
          <a:endParaRPr lang="en-US"/>
        </a:p>
      </dgm:t>
    </dgm:pt>
    <dgm:pt modelId="{4882F0B4-8592-472A-A63A-4EF8401B3696}" type="sibTrans" cxnId="{4CBF1F00-06FC-4A4F-B90F-55B81306DD81}">
      <dgm:prSet/>
      <dgm:spPr/>
      <dgm:t>
        <a:bodyPr/>
        <a:lstStyle/>
        <a:p>
          <a:endParaRPr lang="en-US"/>
        </a:p>
      </dgm:t>
    </dgm:pt>
    <dgm:pt modelId="{E0E7C8C1-F09F-403C-893D-A58D6472FF9A}">
      <dgm:prSet/>
      <dgm:spPr/>
      <dgm:t>
        <a:bodyPr/>
        <a:lstStyle/>
        <a:p>
          <a:r>
            <a:rPr lang="en-US" b="1"/>
            <a:t>Target Audience</a:t>
          </a:r>
        </a:p>
      </dgm:t>
    </dgm:pt>
    <dgm:pt modelId="{933FE283-0E8A-4E50-A724-120209927326}" type="parTrans" cxnId="{4985989B-F87B-4B0D-9F62-F438ED05D6C7}">
      <dgm:prSet/>
      <dgm:spPr/>
      <dgm:t>
        <a:bodyPr/>
        <a:lstStyle/>
        <a:p>
          <a:endParaRPr lang="en-US"/>
        </a:p>
      </dgm:t>
    </dgm:pt>
    <dgm:pt modelId="{CE84754B-E52F-4D24-8D8C-FEBEEB1B6921}" type="sibTrans" cxnId="{4985989B-F87B-4B0D-9F62-F438ED05D6C7}">
      <dgm:prSet/>
      <dgm:spPr/>
      <dgm:t>
        <a:bodyPr/>
        <a:lstStyle/>
        <a:p>
          <a:endParaRPr lang="en-US"/>
        </a:p>
      </dgm:t>
    </dgm:pt>
    <dgm:pt modelId="{C2235AA6-3369-426F-BDA3-E05DF9CB135E}">
      <dgm:prSet/>
      <dgm:spPr/>
      <dgm:t>
        <a:bodyPr/>
        <a:lstStyle/>
        <a:p>
          <a:r>
            <a:rPr lang="en-US" b="1"/>
            <a:t>Strategies</a:t>
          </a:r>
        </a:p>
      </dgm:t>
    </dgm:pt>
    <dgm:pt modelId="{4E192860-83D2-4AE5-8F3A-1871E393C9F5}" type="parTrans" cxnId="{8D6BFFF9-DE16-4564-BDF1-FB54BB06634F}">
      <dgm:prSet/>
      <dgm:spPr/>
      <dgm:t>
        <a:bodyPr/>
        <a:lstStyle/>
        <a:p>
          <a:endParaRPr lang="en-US"/>
        </a:p>
      </dgm:t>
    </dgm:pt>
    <dgm:pt modelId="{DA9BE7F8-0FED-4EC3-AFF2-32545254D219}" type="sibTrans" cxnId="{8D6BFFF9-DE16-4564-BDF1-FB54BB06634F}">
      <dgm:prSet/>
      <dgm:spPr/>
      <dgm:t>
        <a:bodyPr/>
        <a:lstStyle/>
        <a:p>
          <a:endParaRPr lang="en-US"/>
        </a:p>
      </dgm:t>
    </dgm:pt>
    <dgm:pt modelId="{B03A530C-1F0F-4139-A36C-249D19AF46FA}">
      <dgm:prSet/>
      <dgm:spPr/>
      <dgm:t>
        <a:bodyPr/>
        <a:lstStyle/>
        <a:p>
          <a:r>
            <a:rPr lang="en-US" b="1"/>
            <a:t>Key Messages </a:t>
          </a:r>
        </a:p>
      </dgm:t>
    </dgm:pt>
    <dgm:pt modelId="{40EFE48B-8D2C-448B-AAA4-2D7512E2CB0B}" type="parTrans" cxnId="{E1F38CF6-D261-4886-B103-D927CDC22F1F}">
      <dgm:prSet/>
      <dgm:spPr/>
      <dgm:t>
        <a:bodyPr/>
        <a:lstStyle/>
        <a:p>
          <a:endParaRPr lang="en-US"/>
        </a:p>
      </dgm:t>
    </dgm:pt>
    <dgm:pt modelId="{40689549-528F-4B14-AB1A-F9F862AC04BF}" type="sibTrans" cxnId="{E1F38CF6-D261-4886-B103-D927CDC22F1F}">
      <dgm:prSet/>
      <dgm:spPr/>
      <dgm:t>
        <a:bodyPr/>
        <a:lstStyle/>
        <a:p>
          <a:endParaRPr lang="en-US"/>
        </a:p>
      </dgm:t>
    </dgm:pt>
    <dgm:pt modelId="{D7F550A0-E046-414E-ABCF-742BBF077D1F}">
      <dgm:prSet/>
      <dgm:spPr/>
      <dgm:t>
        <a:bodyPr/>
        <a:lstStyle/>
        <a:p>
          <a:r>
            <a:rPr lang="en-US" b="1"/>
            <a:t>Communication channels</a:t>
          </a:r>
        </a:p>
      </dgm:t>
    </dgm:pt>
    <dgm:pt modelId="{C6D058ED-DDD7-4741-88BC-2EAF14BF63BD}" type="parTrans" cxnId="{1F48C223-1250-454C-AE7E-DFFE4F1E069E}">
      <dgm:prSet/>
      <dgm:spPr/>
      <dgm:t>
        <a:bodyPr/>
        <a:lstStyle/>
        <a:p>
          <a:endParaRPr lang="en-US"/>
        </a:p>
      </dgm:t>
    </dgm:pt>
    <dgm:pt modelId="{5C4143EB-10D1-4A06-9193-8FC88DF6E1BB}" type="sibTrans" cxnId="{1F48C223-1250-454C-AE7E-DFFE4F1E069E}">
      <dgm:prSet/>
      <dgm:spPr/>
      <dgm:t>
        <a:bodyPr/>
        <a:lstStyle/>
        <a:p>
          <a:endParaRPr lang="en-US"/>
        </a:p>
      </dgm:t>
    </dgm:pt>
    <dgm:pt modelId="{C6FE6730-6681-4198-845C-58A18764AEFD}">
      <dgm:prSet/>
      <dgm:spPr/>
      <dgm:t>
        <a:bodyPr/>
        <a:lstStyle/>
        <a:p>
          <a:r>
            <a:rPr lang="en-US" b="1"/>
            <a:t>Budget</a:t>
          </a:r>
        </a:p>
      </dgm:t>
    </dgm:pt>
    <dgm:pt modelId="{59D9DDED-3F23-49CB-BA5B-77F93CD791F3}" type="parTrans" cxnId="{6B0FB226-71E3-4BBC-A401-748412E44893}">
      <dgm:prSet/>
      <dgm:spPr/>
      <dgm:t>
        <a:bodyPr/>
        <a:lstStyle/>
        <a:p>
          <a:endParaRPr lang="en-US"/>
        </a:p>
      </dgm:t>
    </dgm:pt>
    <dgm:pt modelId="{4EC66029-BF7F-405E-95D3-84D7E506C5BB}" type="sibTrans" cxnId="{6B0FB226-71E3-4BBC-A401-748412E44893}">
      <dgm:prSet/>
      <dgm:spPr/>
      <dgm:t>
        <a:bodyPr/>
        <a:lstStyle/>
        <a:p>
          <a:endParaRPr lang="en-US"/>
        </a:p>
      </dgm:t>
    </dgm:pt>
    <dgm:pt modelId="{05A03422-2D79-48C6-BEFD-D0DC81BC09E9}">
      <dgm:prSet/>
      <dgm:spPr/>
      <dgm:t>
        <a:bodyPr/>
        <a:lstStyle/>
        <a:p>
          <a:pPr>
            <a:defRPr b="1"/>
          </a:pPr>
          <a:r>
            <a:rPr lang="en-US" dirty="0"/>
            <a:t>Marketing Tips</a:t>
          </a:r>
        </a:p>
      </dgm:t>
    </dgm:pt>
    <dgm:pt modelId="{D274C108-BA67-4705-A42C-F71607C753CA}" type="parTrans" cxnId="{0D1882BD-FEF1-4A40-9686-8086754CE560}">
      <dgm:prSet/>
      <dgm:spPr/>
      <dgm:t>
        <a:bodyPr/>
        <a:lstStyle/>
        <a:p>
          <a:endParaRPr lang="en-US"/>
        </a:p>
      </dgm:t>
    </dgm:pt>
    <dgm:pt modelId="{6BBDB9E5-298C-4459-8CA2-2C984A48D40F}" type="sibTrans" cxnId="{0D1882BD-FEF1-4A40-9686-8086754CE560}">
      <dgm:prSet/>
      <dgm:spPr/>
      <dgm:t>
        <a:bodyPr/>
        <a:lstStyle/>
        <a:p>
          <a:endParaRPr lang="en-US"/>
        </a:p>
      </dgm:t>
    </dgm:pt>
    <dgm:pt modelId="{ED1FB466-DA67-4842-81B4-EDBFBCC80A46}">
      <dgm:prSet/>
      <dgm:spPr/>
      <dgm:t>
        <a:bodyPr/>
        <a:lstStyle/>
        <a:p>
          <a:r>
            <a:rPr lang="en-US" b="1"/>
            <a:t>Build a wellness brand</a:t>
          </a:r>
        </a:p>
      </dgm:t>
    </dgm:pt>
    <dgm:pt modelId="{5D4E86FD-96CE-42E2-9D09-5E7BE859AE6C}" type="parTrans" cxnId="{CFC3DEF9-9312-4A52-AD7E-16281F5D8FF0}">
      <dgm:prSet/>
      <dgm:spPr/>
      <dgm:t>
        <a:bodyPr/>
        <a:lstStyle/>
        <a:p>
          <a:endParaRPr lang="en-US"/>
        </a:p>
      </dgm:t>
    </dgm:pt>
    <dgm:pt modelId="{53D9890B-724D-4D4E-83C5-97DF0BFA4281}" type="sibTrans" cxnId="{CFC3DEF9-9312-4A52-AD7E-16281F5D8FF0}">
      <dgm:prSet/>
      <dgm:spPr/>
      <dgm:t>
        <a:bodyPr/>
        <a:lstStyle/>
        <a:p>
          <a:endParaRPr lang="en-US"/>
        </a:p>
      </dgm:t>
    </dgm:pt>
    <dgm:pt modelId="{206805E4-1E45-4CDE-BE6D-3B94A05946B7}">
      <dgm:prSet/>
      <dgm:spPr/>
      <dgm:t>
        <a:bodyPr/>
        <a:lstStyle/>
        <a:p>
          <a:r>
            <a:rPr lang="en-US" b="1"/>
            <a:t>Launch your program</a:t>
          </a:r>
        </a:p>
      </dgm:t>
    </dgm:pt>
    <dgm:pt modelId="{8EDDFDF5-5620-4874-B342-95CA9CCA1A72}" type="parTrans" cxnId="{645A2B39-77F1-4FE2-A281-5B3BFC40003D}">
      <dgm:prSet/>
      <dgm:spPr/>
      <dgm:t>
        <a:bodyPr/>
        <a:lstStyle/>
        <a:p>
          <a:endParaRPr lang="en-US"/>
        </a:p>
      </dgm:t>
    </dgm:pt>
    <dgm:pt modelId="{FA576F36-E6BB-4303-B407-888065A2DEFB}" type="sibTrans" cxnId="{645A2B39-77F1-4FE2-A281-5B3BFC40003D}">
      <dgm:prSet/>
      <dgm:spPr/>
      <dgm:t>
        <a:bodyPr/>
        <a:lstStyle/>
        <a:p>
          <a:endParaRPr lang="en-US"/>
        </a:p>
      </dgm:t>
    </dgm:pt>
    <dgm:pt modelId="{28B9F3DC-18F7-4217-BC62-EF7812663129}">
      <dgm:prSet/>
      <dgm:spPr/>
      <dgm:t>
        <a:bodyPr/>
        <a:lstStyle/>
        <a:p>
          <a:r>
            <a:rPr lang="en-US" b="1"/>
            <a:t>Leverage special events</a:t>
          </a:r>
        </a:p>
      </dgm:t>
    </dgm:pt>
    <dgm:pt modelId="{3CC15E95-4667-48FB-A4CA-9BF97D9365DC}" type="parTrans" cxnId="{190C934D-8876-4B42-BE51-70CD51EB715F}">
      <dgm:prSet/>
      <dgm:spPr/>
      <dgm:t>
        <a:bodyPr/>
        <a:lstStyle/>
        <a:p>
          <a:endParaRPr lang="en-US"/>
        </a:p>
      </dgm:t>
    </dgm:pt>
    <dgm:pt modelId="{C9A1C858-8732-4736-9EA8-5A85723B3F5E}" type="sibTrans" cxnId="{190C934D-8876-4B42-BE51-70CD51EB715F}">
      <dgm:prSet/>
      <dgm:spPr/>
      <dgm:t>
        <a:bodyPr/>
        <a:lstStyle/>
        <a:p>
          <a:endParaRPr lang="en-US"/>
        </a:p>
      </dgm:t>
    </dgm:pt>
    <dgm:pt modelId="{6553B796-49E5-4A40-8205-9F90F255FAF8}">
      <dgm:prSet/>
      <dgm:spPr/>
      <dgm:t>
        <a:bodyPr/>
        <a:lstStyle/>
        <a:p>
          <a:r>
            <a:rPr lang="en-US" b="1"/>
            <a:t>Review and evaluate</a:t>
          </a:r>
        </a:p>
      </dgm:t>
    </dgm:pt>
    <dgm:pt modelId="{6254B69E-7DF8-4A3F-8B45-CCA0A157032B}" type="parTrans" cxnId="{5D45A097-5898-4E77-BAA4-A59022B33E9D}">
      <dgm:prSet/>
      <dgm:spPr/>
      <dgm:t>
        <a:bodyPr/>
        <a:lstStyle/>
        <a:p>
          <a:endParaRPr lang="en-US"/>
        </a:p>
      </dgm:t>
    </dgm:pt>
    <dgm:pt modelId="{68A6876F-527A-4E03-A5BE-4E20D807DA70}" type="sibTrans" cxnId="{5D45A097-5898-4E77-BAA4-A59022B33E9D}">
      <dgm:prSet/>
      <dgm:spPr/>
      <dgm:t>
        <a:bodyPr/>
        <a:lstStyle/>
        <a:p>
          <a:endParaRPr lang="en-US"/>
        </a:p>
      </dgm:t>
    </dgm:pt>
    <dgm:pt modelId="{7B80F08A-A40C-4E38-8061-799C251FAC3F}">
      <dgm:prSet/>
      <dgm:spPr/>
      <dgm:t>
        <a:bodyPr/>
        <a:lstStyle/>
        <a:p>
          <a:pPr>
            <a:defRPr b="1"/>
          </a:pPr>
          <a:r>
            <a:rPr lang="en-US" dirty="0"/>
            <a:t>Identify available resources</a:t>
          </a:r>
        </a:p>
      </dgm:t>
    </dgm:pt>
    <dgm:pt modelId="{76BD0B3E-2D32-4CC4-9CF3-A507802082F4}" type="parTrans" cxnId="{0F858341-EF05-4E37-AEAA-2F4F68F79ADE}">
      <dgm:prSet/>
      <dgm:spPr/>
      <dgm:t>
        <a:bodyPr/>
        <a:lstStyle/>
        <a:p>
          <a:endParaRPr lang="en-US"/>
        </a:p>
      </dgm:t>
    </dgm:pt>
    <dgm:pt modelId="{F47D1A7C-FA53-47CE-A728-FC7E56BDE314}" type="sibTrans" cxnId="{0F858341-EF05-4E37-AEAA-2F4F68F79ADE}">
      <dgm:prSet/>
      <dgm:spPr/>
      <dgm:t>
        <a:bodyPr/>
        <a:lstStyle/>
        <a:p>
          <a:endParaRPr lang="en-US"/>
        </a:p>
      </dgm:t>
    </dgm:pt>
    <dgm:pt modelId="{34D31CF6-E4BD-443B-9570-ED8EE611D033}">
      <dgm:prSet/>
      <dgm:spPr/>
      <dgm:t>
        <a:bodyPr/>
        <a:lstStyle/>
        <a:p>
          <a:r>
            <a:rPr lang="en-US" b="1"/>
            <a:t>Current programs or in-house resources</a:t>
          </a:r>
        </a:p>
      </dgm:t>
    </dgm:pt>
    <dgm:pt modelId="{FA3511A0-0515-4F51-BCD6-5BE2179E1943}" type="parTrans" cxnId="{D2858655-6BCC-4828-A799-A5F301214450}">
      <dgm:prSet/>
      <dgm:spPr/>
      <dgm:t>
        <a:bodyPr/>
        <a:lstStyle/>
        <a:p>
          <a:endParaRPr lang="en-US"/>
        </a:p>
      </dgm:t>
    </dgm:pt>
    <dgm:pt modelId="{21A7B5FB-B406-495F-8ABB-EAE3C00655F5}" type="sibTrans" cxnId="{D2858655-6BCC-4828-A799-A5F301214450}">
      <dgm:prSet/>
      <dgm:spPr/>
      <dgm:t>
        <a:bodyPr/>
        <a:lstStyle/>
        <a:p>
          <a:endParaRPr lang="en-US"/>
        </a:p>
      </dgm:t>
    </dgm:pt>
    <dgm:pt modelId="{46A071BC-B2BF-4D98-9997-BF51FEA08B13}">
      <dgm:prSet/>
      <dgm:spPr/>
      <dgm:t>
        <a:bodyPr/>
        <a:lstStyle/>
        <a:p>
          <a:r>
            <a:rPr lang="en-US" b="1"/>
            <a:t>Internal leadership to help promote</a:t>
          </a:r>
        </a:p>
      </dgm:t>
    </dgm:pt>
    <dgm:pt modelId="{7CCFACD3-2CA8-4AD8-A620-7CAA71D74F36}" type="parTrans" cxnId="{57A87F26-D609-4AB4-81C8-5534E7E99031}">
      <dgm:prSet/>
      <dgm:spPr/>
      <dgm:t>
        <a:bodyPr/>
        <a:lstStyle/>
        <a:p>
          <a:endParaRPr lang="en-US"/>
        </a:p>
      </dgm:t>
    </dgm:pt>
    <dgm:pt modelId="{E1A8FED5-C735-45E3-B582-170B2CC62686}" type="sibTrans" cxnId="{57A87F26-D609-4AB4-81C8-5534E7E99031}">
      <dgm:prSet/>
      <dgm:spPr/>
      <dgm:t>
        <a:bodyPr/>
        <a:lstStyle/>
        <a:p>
          <a:endParaRPr lang="en-US"/>
        </a:p>
      </dgm:t>
    </dgm:pt>
    <dgm:pt modelId="{FE59EFB8-2E32-490F-B36B-F9FAFFFFEB0C}">
      <dgm:prSet/>
      <dgm:spPr/>
      <dgm:t>
        <a:bodyPr/>
        <a:lstStyle/>
        <a:p>
          <a:r>
            <a:rPr lang="en-US" b="1"/>
            <a:t>Vendor partners</a:t>
          </a:r>
        </a:p>
      </dgm:t>
    </dgm:pt>
    <dgm:pt modelId="{B82941E0-F517-42DB-90D8-C629188A8A6B}" type="parTrans" cxnId="{9F57DC31-E8D1-43C6-80DA-B4BB476B9E1E}">
      <dgm:prSet/>
      <dgm:spPr/>
      <dgm:t>
        <a:bodyPr/>
        <a:lstStyle/>
        <a:p>
          <a:endParaRPr lang="en-US"/>
        </a:p>
      </dgm:t>
    </dgm:pt>
    <dgm:pt modelId="{2C70B019-7DA9-4A51-A796-9D9123122C1C}" type="sibTrans" cxnId="{9F57DC31-E8D1-43C6-80DA-B4BB476B9E1E}">
      <dgm:prSet/>
      <dgm:spPr/>
      <dgm:t>
        <a:bodyPr/>
        <a:lstStyle/>
        <a:p>
          <a:endParaRPr lang="en-US"/>
        </a:p>
      </dgm:t>
    </dgm:pt>
    <dgm:pt modelId="{AEC5953B-8018-413C-B606-9C064533782D}">
      <dgm:prSet/>
      <dgm:spPr/>
      <dgm:t>
        <a:bodyPr/>
        <a:lstStyle/>
        <a:p>
          <a:r>
            <a:rPr lang="en-US" b="1"/>
            <a:t>Outside organization resources</a:t>
          </a:r>
        </a:p>
      </dgm:t>
    </dgm:pt>
    <dgm:pt modelId="{95783DAE-E9A8-4EEF-96F8-C52E14796273}" type="parTrans" cxnId="{DB0B6304-8962-461B-A04B-C25B4F82FDC6}">
      <dgm:prSet/>
      <dgm:spPr/>
      <dgm:t>
        <a:bodyPr/>
        <a:lstStyle/>
        <a:p>
          <a:endParaRPr lang="en-US"/>
        </a:p>
      </dgm:t>
    </dgm:pt>
    <dgm:pt modelId="{FE951041-E9B6-4C5A-8597-92AB45BDEA84}" type="sibTrans" cxnId="{DB0B6304-8962-461B-A04B-C25B4F82FDC6}">
      <dgm:prSet/>
      <dgm:spPr/>
      <dgm:t>
        <a:bodyPr/>
        <a:lstStyle/>
        <a:p>
          <a:endParaRPr lang="en-US"/>
        </a:p>
      </dgm:t>
    </dgm:pt>
    <dgm:pt modelId="{F4F5CB28-A824-4CD3-9BD5-63B638AA60FE}" type="pres">
      <dgm:prSet presAssocID="{4E2D7B15-7CCA-4E0F-9833-BEACCAD47B84}" presName="Name0" presStyleCnt="0">
        <dgm:presLayoutVars>
          <dgm:dir/>
          <dgm:animLvl val="lvl"/>
          <dgm:resizeHandles val="exact"/>
        </dgm:presLayoutVars>
      </dgm:prSet>
      <dgm:spPr/>
    </dgm:pt>
    <dgm:pt modelId="{00D76A24-C5D9-4654-B440-F9201D0DC482}" type="pres">
      <dgm:prSet presAssocID="{5FF972D1-FDF4-4379-8C8D-11491CCFCE02}" presName="composite" presStyleCnt="0"/>
      <dgm:spPr/>
    </dgm:pt>
    <dgm:pt modelId="{C3EDFDCC-C529-4B8A-8A94-B80B8646F614}" type="pres">
      <dgm:prSet presAssocID="{5FF972D1-FDF4-4379-8C8D-11491CCFCE02}" presName="parTx" presStyleLbl="node1" presStyleIdx="0" presStyleCnt="3">
        <dgm:presLayoutVars>
          <dgm:chMax val="0"/>
          <dgm:chPref val="0"/>
          <dgm:bulletEnabled val="1"/>
        </dgm:presLayoutVars>
      </dgm:prSet>
      <dgm:spPr/>
    </dgm:pt>
    <dgm:pt modelId="{151BF978-E655-47B1-AC60-431E7A337F31}" type="pres">
      <dgm:prSet presAssocID="{5FF972D1-FDF4-4379-8C8D-11491CCFCE02}" presName="desTx" presStyleLbl="revTx" presStyleIdx="0" presStyleCnt="3">
        <dgm:presLayoutVars>
          <dgm:bulletEnabled val="1"/>
        </dgm:presLayoutVars>
      </dgm:prSet>
      <dgm:spPr/>
    </dgm:pt>
    <dgm:pt modelId="{5A69BAE0-0B45-44EB-8213-4FB2E3C7C0F8}" type="pres">
      <dgm:prSet presAssocID="{21D3E8C5-35B2-419E-B99A-D2A1F4B00B5E}" presName="space" presStyleCnt="0"/>
      <dgm:spPr/>
    </dgm:pt>
    <dgm:pt modelId="{4884FD7A-B4D5-4FB8-B1C8-8FCAC0E14110}" type="pres">
      <dgm:prSet presAssocID="{05A03422-2D79-48C6-BEFD-D0DC81BC09E9}" presName="composite" presStyleCnt="0"/>
      <dgm:spPr/>
    </dgm:pt>
    <dgm:pt modelId="{7A1719AE-8F7A-4651-9DCC-29E0DF5CFBC5}" type="pres">
      <dgm:prSet presAssocID="{05A03422-2D79-48C6-BEFD-D0DC81BC09E9}" presName="parTx" presStyleLbl="node1" presStyleIdx="1" presStyleCnt="3">
        <dgm:presLayoutVars>
          <dgm:chMax val="0"/>
          <dgm:chPref val="0"/>
          <dgm:bulletEnabled val="1"/>
        </dgm:presLayoutVars>
      </dgm:prSet>
      <dgm:spPr/>
    </dgm:pt>
    <dgm:pt modelId="{2BF06822-7F20-4092-997F-55FC3D9A4D00}" type="pres">
      <dgm:prSet presAssocID="{05A03422-2D79-48C6-BEFD-D0DC81BC09E9}" presName="desTx" presStyleLbl="revTx" presStyleIdx="1" presStyleCnt="3">
        <dgm:presLayoutVars>
          <dgm:bulletEnabled val="1"/>
        </dgm:presLayoutVars>
      </dgm:prSet>
      <dgm:spPr/>
    </dgm:pt>
    <dgm:pt modelId="{1B4927CF-5C9D-4D7B-83AD-41FD81549E14}" type="pres">
      <dgm:prSet presAssocID="{6BBDB9E5-298C-4459-8CA2-2C984A48D40F}" presName="space" presStyleCnt="0"/>
      <dgm:spPr/>
    </dgm:pt>
    <dgm:pt modelId="{CF9BE331-E58D-42A3-9898-7D20DED3A878}" type="pres">
      <dgm:prSet presAssocID="{7B80F08A-A40C-4E38-8061-799C251FAC3F}" presName="composite" presStyleCnt="0"/>
      <dgm:spPr/>
    </dgm:pt>
    <dgm:pt modelId="{954C4B26-59F3-41CE-8A45-082D086850BE}" type="pres">
      <dgm:prSet presAssocID="{7B80F08A-A40C-4E38-8061-799C251FAC3F}" presName="parTx" presStyleLbl="node1" presStyleIdx="2" presStyleCnt="3">
        <dgm:presLayoutVars>
          <dgm:chMax val="0"/>
          <dgm:chPref val="0"/>
          <dgm:bulletEnabled val="1"/>
        </dgm:presLayoutVars>
      </dgm:prSet>
      <dgm:spPr/>
    </dgm:pt>
    <dgm:pt modelId="{E1006B83-585C-465A-8B83-8C416989127B}" type="pres">
      <dgm:prSet presAssocID="{7B80F08A-A40C-4E38-8061-799C251FAC3F}" presName="desTx" presStyleLbl="revTx" presStyleIdx="2" presStyleCnt="3">
        <dgm:presLayoutVars>
          <dgm:bulletEnabled val="1"/>
        </dgm:presLayoutVars>
      </dgm:prSet>
      <dgm:spPr/>
    </dgm:pt>
  </dgm:ptLst>
  <dgm:cxnLst>
    <dgm:cxn modelId="{4CBF1F00-06FC-4A4F-B90F-55B81306DD81}" srcId="{5FF972D1-FDF4-4379-8C8D-11491CCFCE02}" destId="{A6D55DC9-D1A8-4BC1-894C-B5A107B29617}" srcOrd="1" destOrd="0" parTransId="{885CDDC8-2357-448B-924F-EF75BE22F2AF}" sibTransId="{4882F0B4-8592-472A-A63A-4EF8401B3696}"/>
    <dgm:cxn modelId="{217A1002-15E5-49E9-BD3E-50FE9DE756A1}" type="presOf" srcId="{C2235AA6-3369-426F-BDA3-E05DF9CB135E}" destId="{151BF978-E655-47B1-AC60-431E7A337F31}" srcOrd="0" destOrd="3" presId="urn:microsoft.com/office/officeart/2005/8/layout/chevron1"/>
    <dgm:cxn modelId="{DB0B6304-8962-461B-A04B-C25B4F82FDC6}" srcId="{7B80F08A-A40C-4E38-8061-799C251FAC3F}" destId="{AEC5953B-8018-413C-B606-9C064533782D}" srcOrd="3" destOrd="0" parTransId="{95783DAE-E9A8-4EEF-96F8-C52E14796273}" sibTransId="{FE951041-E9B6-4C5A-8597-92AB45BDEA84}"/>
    <dgm:cxn modelId="{2F8F3F19-24E3-489A-AA18-4A7584CDDBC8}" type="presOf" srcId="{A6D55DC9-D1A8-4BC1-894C-B5A107B29617}" destId="{151BF978-E655-47B1-AC60-431E7A337F31}" srcOrd="0" destOrd="1" presId="urn:microsoft.com/office/officeart/2005/8/layout/chevron1"/>
    <dgm:cxn modelId="{3F78071B-F7C5-4287-94C1-C8D3AFC2EB83}" type="presOf" srcId="{AEC5953B-8018-413C-B606-9C064533782D}" destId="{E1006B83-585C-465A-8B83-8C416989127B}" srcOrd="0" destOrd="3" presId="urn:microsoft.com/office/officeart/2005/8/layout/chevron1"/>
    <dgm:cxn modelId="{F8EFF01D-5904-4A68-8FC7-55D2F295CAB9}" type="presOf" srcId="{5FF972D1-FDF4-4379-8C8D-11491CCFCE02}" destId="{C3EDFDCC-C529-4B8A-8A94-B80B8646F614}" srcOrd="0" destOrd="0" presId="urn:microsoft.com/office/officeart/2005/8/layout/chevron1"/>
    <dgm:cxn modelId="{50005923-07D6-4C82-926A-4971A66EC967}" srcId="{5FF972D1-FDF4-4379-8C8D-11491CCFCE02}" destId="{742E336D-1AE9-426B-B8E1-5C7B493874FB}" srcOrd="0" destOrd="0" parTransId="{1DF1B5F7-1EF2-4D12-A556-8EEB91373384}" sibTransId="{ECB6303C-4E53-4B53-BE4C-F233D3EDF4F2}"/>
    <dgm:cxn modelId="{1F48C223-1250-454C-AE7E-DFFE4F1E069E}" srcId="{5FF972D1-FDF4-4379-8C8D-11491CCFCE02}" destId="{D7F550A0-E046-414E-ABCF-742BBF077D1F}" srcOrd="5" destOrd="0" parTransId="{C6D058ED-DDD7-4741-88BC-2EAF14BF63BD}" sibTransId="{5C4143EB-10D1-4A06-9193-8FC88DF6E1BB}"/>
    <dgm:cxn modelId="{57A87F26-D609-4AB4-81C8-5534E7E99031}" srcId="{7B80F08A-A40C-4E38-8061-799C251FAC3F}" destId="{46A071BC-B2BF-4D98-9997-BF51FEA08B13}" srcOrd="1" destOrd="0" parTransId="{7CCFACD3-2CA8-4AD8-A620-7CAA71D74F36}" sibTransId="{E1A8FED5-C735-45E3-B582-170B2CC62686}"/>
    <dgm:cxn modelId="{6B0FB226-71E3-4BBC-A401-748412E44893}" srcId="{5FF972D1-FDF4-4379-8C8D-11491CCFCE02}" destId="{C6FE6730-6681-4198-845C-58A18764AEFD}" srcOrd="6" destOrd="0" parTransId="{59D9DDED-3F23-49CB-BA5B-77F93CD791F3}" sibTransId="{4EC66029-BF7F-405E-95D3-84D7E506C5BB}"/>
    <dgm:cxn modelId="{9F57DC31-E8D1-43C6-80DA-B4BB476B9E1E}" srcId="{7B80F08A-A40C-4E38-8061-799C251FAC3F}" destId="{FE59EFB8-2E32-490F-B36B-F9FAFFFFEB0C}" srcOrd="2" destOrd="0" parTransId="{B82941E0-F517-42DB-90D8-C629188A8A6B}" sibTransId="{2C70B019-7DA9-4A51-A796-9D9123122C1C}"/>
    <dgm:cxn modelId="{73010733-D9C0-4BC1-8402-578D1D7B367A}" type="presOf" srcId="{7B80F08A-A40C-4E38-8061-799C251FAC3F}" destId="{954C4B26-59F3-41CE-8A45-082D086850BE}" srcOrd="0" destOrd="0" presId="urn:microsoft.com/office/officeart/2005/8/layout/chevron1"/>
    <dgm:cxn modelId="{130B9C34-14E3-4512-BC97-35DE548E7B3C}" type="presOf" srcId="{46A071BC-B2BF-4D98-9997-BF51FEA08B13}" destId="{E1006B83-585C-465A-8B83-8C416989127B}" srcOrd="0" destOrd="1" presId="urn:microsoft.com/office/officeart/2005/8/layout/chevron1"/>
    <dgm:cxn modelId="{611E3138-3064-4782-9D67-CD80323C8CF9}" type="presOf" srcId="{B03A530C-1F0F-4139-A36C-249D19AF46FA}" destId="{151BF978-E655-47B1-AC60-431E7A337F31}" srcOrd="0" destOrd="4" presId="urn:microsoft.com/office/officeart/2005/8/layout/chevron1"/>
    <dgm:cxn modelId="{645A2B39-77F1-4FE2-A281-5B3BFC40003D}" srcId="{05A03422-2D79-48C6-BEFD-D0DC81BC09E9}" destId="{206805E4-1E45-4CDE-BE6D-3B94A05946B7}" srcOrd="1" destOrd="0" parTransId="{8EDDFDF5-5620-4874-B342-95CA9CCA1A72}" sibTransId="{FA576F36-E6BB-4303-B407-888065A2DEFB}"/>
    <dgm:cxn modelId="{4CD8A55B-4043-4291-AD28-F082726D39E8}" type="presOf" srcId="{28B9F3DC-18F7-4217-BC62-EF7812663129}" destId="{2BF06822-7F20-4092-997F-55FC3D9A4D00}" srcOrd="0" destOrd="2" presId="urn:microsoft.com/office/officeart/2005/8/layout/chevron1"/>
    <dgm:cxn modelId="{C7542A5C-8BBB-4DA2-AADC-4141B3756598}" type="presOf" srcId="{742E336D-1AE9-426B-B8E1-5C7B493874FB}" destId="{151BF978-E655-47B1-AC60-431E7A337F31}" srcOrd="0" destOrd="0" presId="urn:microsoft.com/office/officeart/2005/8/layout/chevron1"/>
    <dgm:cxn modelId="{B2514E5F-8916-4404-BDB6-BC99FA0D964D}" type="presOf" srcId="{05A03422-2D79-48C6-BEFD-D0DC81BC09E9}" destId="{7A1719AE-8F7A-4651-9DCC-29E0DF5CFBC5}" srcOrd="0" destOrd="0" presId="urn:microsoft.com/office/officeart/2005/8/layout/chevron1"/>
    <dgm:cxn modelId="{0F858341-EF05-4E37-AEAA-2F4F68F79ADE}" srcId="{4E2D7B15-7CCA-4E0F-9833-BEACCAD47B84}" destId="{7B80F08A-A40C-4E38-8061-799C251FAC3F}" srcOrd="2" destOrd="0" parTransId="{76BD0B3E-2D32-4CC4-9CF3-A507802082F4}" sibTransId="{F47D1A7C-FA53-47CE-A728-FC7E56BDE314}"/>
    <dgm:cxn modelId="{190C934D-8876-4B42-BE51-70CD51EB715F}" srcId="{05A03422-2D79-48C6-BEFD-D0DC81BC09E9}" destId="{28B9F3DC-18F7-4217-BC62-EF7812663129}" srcOrd="2" destOrd="0" parTransId="{3CC15E95-4667-48FB-A4CA-9BF97D9365DC}" sibTransId="{C9A1C858-8732-4736-9EA8-5A85723B3F5E}"/>
    <dgm:cxn modelId="{A9721854-9931-4A47-9F67-9A792F15783D}" type="presOf" srcId="{206805E4-1E45-4CDE-BE6D-3B94A05946B7}" destId="{2BF06822-7F20-4092-997F-55FC3D9A4D00}" srcOrd="0" destOrd="1" presId="urn:microsoft.com/office/officeart/2005/8/layout/chevron1"/>
    <dgm:cxn modelId="{76E84875-8DD5-4AB7-9406-2738D630F130}" type="presOf" srcId="{E0E7C8C1-F09F-403C-893D-A58D6472FF9A}" destId="{151BF978-E655-47B1-AC60-431E7A337F31}" srcOrd="0" destOrd="2" presId="urn:microsoft.com/office/officeart/2005/8/layout/chevron1"/>
    <dgm:cxn modelId="{D2858655-6BCC-4828-A799-A5F301214450}" srcId="{7B80F08A-A40C-4E38-8061-799C251FAC3F}" destId="{34D31CF6-E4BD-443B-9570-ED8EE611D033}" srcOrd="0" destOrd="0" parTransId="{FA3511A0-0515-4F51-BCD6-5BE2179E1943}" sibTransId="{21A7B5FB-B406-495F-8ABB-EAE3C00655F5}"/>
    <dgm:cxn modelId="{9DB23E7F-15CF-418D-848A-F77ACC10D640}" type="presOf" srcId="{D7F550A0-E046-414E-ABCF-742BBF077D1F}" destId="{151BF978-E655-47B1-AC60-431E7A337F31}" srcOrd="0" destOrd="5" presId="urn:microsoft.com/office/officeart/2005/8/layout/chevron1"/>
    <dgm:cxn modelId="{3BB81189-B56B-4C13-BFE6-8783AF8FB9E9}" type="presOf" srcId="{C6FE6730-6681-4198-845C-58A18764AEFD}" destId="{151BF978-E655-47B1-AC60-431E7A337F31}" srcOrd="0" destOrd="6" presId="urn:microsoft.com/office/officeart/2005/8/layout/chevron1"/>
    <dgm:cxn modelId="{FB4B138D-C5C2-469C-8215-6CBEFA460B1F}" type="presOf" srcId="{34D31CF6-E4BD-443B-9570-ED8EE611D033}" destId="{E1006B83-585C-465A-8B83-8C416989127B}" srcOrd="0" destOrd="0" presId="urn:microsoft.com/office/officeart/2005/8/layout/chevron1"/>
    <dgm:cxn modelId="{5D45A097-5898-4E77-BAA4-A59022B33E9D}" srcId="{05A03422-2D79-48C6-BEFD-D0DC81BC09E9}" destId="{6553B796-49E5-4A40-8205-9F90F255FAF8}" srcOrd="3" destOrd="0" parTransId="{6254B69E-7DF8-4A3F-8B45-CCA0A157032B}" sibTransId="{68A6876F-527A-4E03-A5BE-4E20D807DA70}"/>
    <dgm:cxn modelId="{4985989B-F87B-4B0D-9F62-F438ED05D6C7}" srcId="{5FF972D1-FDF4-4379-8C8D-11491CCFCE02}" destId="{E0E7C8C1-F09F-403C-893D-A58D6472FF9A}" srcOrd="2" destOrd="0" parTransId="{933FE283-0E8A-4E50-A724-120209927326}" sibTransId="{CE84754B-E52F-4D24-8D8C-FEBEEB1B6921}"/>
    <dgm:cxn modelId="{0D1882BD-FEF1-4A40-9686-8086754CE560}" srcId="{4E2D7B15-7CCA-4E0F-9833-BEACCAD47B84}" destId="{05A03422-2D79-48C6-BEFD-D0DC81BC09E9}" srcOrd="1" destOrd="0" parTransId="{D274C108-BA67-4705-A42C-F71607C753CA}" sibTransId="{6BBDB9E5-298C-4459-8CA2-2C984A48D40F}"/>
    <dgm:cxn modelId="{C5AD78C8-295A-4DC9-916D-23BD32B9242D}" type="presOf" srcId="{6553B796-49E5-4A40-8205-9F90F255FAF8}" destId="{2BF06822-7F20-4092-997F-55FC3D9A4D00}" srcOrd="0" destOrd="3" presId="urn:microsoft.com/office/officeart/2005/8/layout/chevron1"/>
    <dgm:cxn modelId="{C6E76DDF-32E7-4FA6-9F2C-ACB3E753427F}" type="presOf" srcId="{ED1FB466-DA67-4842-81B4-EDBFBCC80A46}" destId="{2BF06822-7F20-4092-997F-55FC3D9A4D00}" srcOrd="0" destOrd="0" presId="urn:microsoft.com/office/officeart/2005/8/layout/chevron1"/>
    <dgm:cxn modelId="{6861E4E0-AA9B-460C-8878-CE0E85C482C1}" type="presOf" srcId="{FE59EFB8-2E32-490F-B36B-F9FAFFFFEB0C}" destId="{E1006B83-585C-465A-8B83-8C416989127B}" srcOrd="0" destOrd="2" presId="urn:microsoft.com/office/officeart/2005/8/layout/chevron1"/>
    <dgm:cxn modelId="{9896CDE9-1C5B-498D-B1F6-E05880CAA80A}" type="presOf" srcId="{4E2D7B15-7CCA-4E0F-9833-BEACCAD47B84}" destId="{F4F5CB28-A824-4CD3-9BD5-63B638AA60FE}" srcOrd="0" destOrd="0" presId="urn:microsoft.com/office/officeart/2005/8/layout/chevron1"/>
    <dgm:cxn modelId="{2309C7EB-5042-4CAD-9AE4-E7033F5A1C44}" srcId="{4E2D7B15-7CCA-4E0F-9833-BEACCAD47B84}" destId="{5FF972D1-FDF4-4379-8C8D-11491CCFCE02}" srcOrd="0" destOrd="0" parTransId="{199F203E-09FE-4DDC-BC65-EED21BEBBD5A}" sibTransId="{21D3E8C5-35B2-419E-B99A-D2A1F4B00B5E}"/>
    <dgm:cxn modelId="{E1F38CF6-D261-4886-B103-D927CDC22F1F}" srcId="{5FF972D1-FDF4-4379-8C8D-11491CCFCE02}" destId="{B03A530C-1F0F-4139-A36C-249D19AF46FA}" srcOrd="4" destOrd="0" parTransId="{40EFE48B-8D2C-448B-AAA4-2D7512E2CB0B}" sibTransId="{40689549-528F-4B14-AB1A-F9F862AC04BF}"/>
    <dgm:cxn modelId="{CFC3DEF9-9312-4A52-AD7E-16281F5D8FF0}" srcId="{05A03422-2D79-48C6-BEFD-D0DC81BC09E9}" destId="{ED1FB466-DA67-4842-81B4-EDBFBCC80A46}" srcOrd="0" destOrd="0" parTransId="{5D4E86FD-96CE-42E2-9D09-5E7BE859AE6C}" sibTransId="{53D9890B-724D-4D4E-83C5-97DF0BFA4281}"/>
    <dgm:cxn modelId="{8D6BFFF9-DE16-4564-BDF1-FB54BB06634F}" srcId="{5FF972D1-FDF4-4379-8C8D-11491CCFCE02}" destId="{C2235AA6-3369-426F-BDA3-E05DF9CB135E}" srcOrd="3" destOrd="0" parTransId="{4E192860-83D2-4AE5-8F3A-1871E393C9F5}" sibTransId="{DA9BE7F8-0FED-4EC3-AFF2-32545254D219}"/>
    <dgm:cxn modelId="{5634C48E-BD87-4EB3-9C35-FE437FFF3B64}" type="presParOf" srcId="{F4F5CB28-A824-4CD3-9BD5-63B638AA60FE}" destId="{00D76A24-C5D9-4654-B440-F9201D0DC482}" srcOrd="0" destOrd="0" presId="urn:microsoft.com/office/officeart/2005/8/layout/chevron1"/>
    <dgm:cxn modelId="{73E4D336-078E-49DC-94B3-94D335FB7659}" type="presParOf" srcId="{00D76A24-C5D9-4654-B440-F9201D0DC482}" destId="{C3EDFDCC-C529-4B8A-8A94-B80B8646F614}" srcOrd="0" destOrd="0" presId="urn:microsoft.com/office/officeart/2005/8/layout/chevron1"/>
    <dgm:cxn modelId="{986FCD03-894C-423B-A910-01525337E34D}" type="presParOf" srcId="{00D76A24-C5D9-4654-B440-F9201D0DC482}" destId="{151BF978-E655-47B1-AC60-431E7A337F31}" srcOrd="1" destOrd="0" presId="urn:microsoft.com/office/officeart/2005/8/layout/chevron1"/>
    <dgm:cxn modelId="{09374096-3091-401F-B0EF-058E70FBC4C5}" type="presParOf" srcId="{F4F5CB28-A824-4CD3-9BD5-63B638AA60FE}" destId="{5A69BAE0-0B45-44EB-8213-4FB2E3C7C0F8}" srcOrd="1" destOrd="0" presId="urn:microsoft.com/office/officeart/2005/8/layout/chevron1"/>
    <dgm:cxn modelId="{FE7638F0-9935-4918-8EB1-E19913013DAF}" type="presParOf" srcId="{F4F5CB28-A824-4CD3-9BD5-63B638AA60FE}" destId="{4884FD7A-B4D5-4FB8-B1C8-8FCAC0E14110}" srcOrd="2" destOrd="0" presId="urn:microsoft.com/office/officeart/2005/8/layout/chevron1"/>
    <dgm:cxn modelId="{59EE1872-909A-4E4D-9D68-FDBDC20C30F8}" type="presParOf" srcId="{4884FD7A-B4D5-4FB8-B1C8-8FCAC0E14110}" destId="{7A1719AE-8F7A-4651-9DCC-29E0DF5CFBC5}" srcOrd="0" destOrd="0" presId="urn:microsoft.com/office/officeart/2005/8/layout/chevron1"/>
    <dgm:cxn modelId="{7799DBE9-E254-4C2C-BE90-094A3B9B7CC9}" type="presParOf" srcId="{4884FD7A-B4D5-4FB8-B1C8-8FCAC0E14110}" destId="{2BF06822-7F20-4092-997F-55FC3D9A4D00}" srcOrd="1" destOrd="0" presId="urn:microsoft.com/office/officeart/2005/8/layout/chevron1"/>
    <dgm:cxn modelId="{1F29CC21-8481-4D31-9DBF-5DB0E3B22909}" type="presParOf" srcId="{F4F5CB28-A824-4CD3-9BD5-63B638AA60FE}" destId="{1B4927CF-5C9D-4D7B-83AD-41FD81549E14}" srcOrd="3" destOrd="0" presId="urn:microsoft.com/office/officeart/2005/8/layout/chevron1"/>
    <dgm:cxn modelId="{23C0D120-1EBA-4B35-9645-005E33EEFE97}" type="presParOf" srcId="{F4F5CB28-A824-4CD3-9BD5-63B638AA60FE}" destId="{CF9BE331-E58D-42A3-9898-7D20DED3A878}" srcOrd="4" destOrd="0" presId="urn:microsoft.com/office/officeart/2005/8/layout/chevron1"/>
    <dgm:cxn modelId="{A89494F7-86E7-449A-8E03-DAB6071FC980}" type="presParOf" srcId="{CF9BE331-E58D-42A3-9898-7D20DED3A878}" destId="{954C4B26-59F3-41CE-8A45-082D086850BE}" srcOrd="0" destOrd="0" presId="urn:microsoft.com/office/officeart/2005/8/layout/chevron1"/>
    <dgm:cxn modelId="{EE3C073B-56AC-41DB-ACFD-DC77A8279E1E}" type="presParOf" srcId="{CF9BE331-E58D-42A3-9898-7D20DED3A878}" destId="{E1006B83-585C-465A-8B83-8C416989127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1F2C23-DDA4-4216-950C-BEABEB14FC2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215EDA7-20F6-4990-9891-EB855DA1408C}">
      <dgm:prSet/>
      <dgm:spPr/>
      <dgm:t>
        <a:bodyPr/>
        <a:lstStyle/>
        <a:p>
          <a:r>
            <a:rPr lang="en-US"/>
            <a:t>43% of US employees work remotely at least some of the time according to Gallup</a:t>
          </a:r>
        </a:p>
      </dgm:t>
    </dgm:pt>
    <dgm:pt modelId="{960AE80C-92F2-468E-82FD-733E423098FD}" type="parTrans" cxnId="{08B8E8AC-3C7F-49BB-827D-30D3639DCB2D}">
      <dgm:prSet/>
      <dgm:spPr/>
      <dgm:t>
        <a:bodyPr/>
        <a:lstStyle/>
        <a:p>
          <a:endParaRPr lang="en-US"/>
        </a:p>
      </dgm:t>
    </dgm:pt>
    <dgm:pt modelId="{D6542B9F-E59A-4C97-9F83-3FA3431FB81D}" type="sibTrans" cxnId="{08B8E8AC-3C7F-49BB-827D-30D3639DCB2D}">
      <dgm:prSet/>
      <dgm:spPr/>
      <dgm:t>
        <a:bodyPr/>
        <a:lstStyle/>
        <a:p>
          <a:endParaRPr lang="en-US"/>
        </a:p>
      </dgm:t>
    </dgm:pt>
    <dgm:pt modelId="{DFE563F5-5281-4164-B3AC-4820C84F1504}">
      <dgm:prSet/>
      <dgm:spPr/>
      <dgm:t>
        <a:bodyPr/>
        <a:lstStyle/>
        <a:p>
          <a:r>
            <a:rPr lang="en-US"/>
            <a:t>In 2023 the US Surgeon General reported that Americans are in the midst of an “epidemic of loneliness”</a:t>
          </a:r>
        </a:p>
      </dgm:t>
    </dgm:pt>
    <dgm:pt modelId="{1D4AD86D-9D2E-40C8-BBD8-080E943C24AE}" type="parTrans" cxnId="{9FB707B5-B335-49A9-BAE3-1DEF337F9E10}">
      <dgm:prSet/>
      <dgm:spPr/>
      <dgm:t>
        <a:bodyPr/>
        <a:lstStyle/>
        <a:p>
          <a:endParaRPr lang="en-US"/>
        </a:p>
      </dgm:t>
    </dgm:pt>
    <dgm:pt modelId="{FF050C2A-59F3-4C8A-B7CF-C95ED0BD9CC9}" type="sibTrans" cxnId="{9FB707B5-B335-49A9-BAE3-1DEF337F9E10}">
      <dgm:prSet/>
      <dgm:spPr/>
      <dgm:t>
        <a:bodyPr/>
        <a:lstStyle/>
        <a:p>
          <a:endParaRPr lang="en-US"/>
        </a:p>
      </dgm:t>
    </dgm:pt>
    <dgm:pt modelId="{06A4AC09-25A9-45B1-84D3-84C7F458270D}">
      <dgm:prSet/>
      <dgm:spPr/>
      <dgm:t>
        <a:bodyPr/>
        <a:lstStyle/>
        <a:p>
          <a:r>
            <a:rPr lang="en-US"/>
            <a:t>62% of American workers report feeling heightened levels of loneliness.   </a:t>
          </a:r>
        </a:p>
      </dgm:t>
    </dgm:pt>
    <dgm:pt modelId="{2E82FA42-08EE-4F85-A677-78C2F66BAD29}" type="parTrans" cxnId="{6C10CA46-C1BA-4BFD-82FD-24C3A27DB8CE}">
      <dgm:prSet/>
      <dgm:spPr/>
      <dgm:t>
        <a:bodyPr/>
        <a:lstStyle/>
        <a:p>
          <a:endParaRPr lang="en-US"/>
        </a:p>
      </dgm:t>
    </dgm:pt>
    <dgm:pt modelId="{07876108-8FE8-4027-8F09-A21BB384BF3B}" type="sibTrans" cxnId="{6C10CA46-C1BA-4BFD-82FD-24C3A27DB8CE}">
      <dgm:prSet/>
      <dgm:spPr/>
      <dgm:t>
        <a:bodyPr/>
        <a:lstStyle/>
        <a:p>
          <a:endParaRPr lang="en-US"/>
        </a:p>
      </dgm:t>
    </dgm:pt>
    <dgm:pt modelId="{90BC47F7-BF46-40C9-A890-C6C1ECC0D365}" type="pres">
      <dgm:prSet presAssocID="{DA1F2C23-DDA4-4216-950C-BEABEB14FC2E}" presName="linear" presStyleCnt="0">
        <dgm:presLayoutVars>
          <dgm:animLvl val="lvl"/>
          <dgm:resizeHandles val="exact"/>
        </dgm:presLayoutVars>
      </dgm:prSet>
      <dgm:spPr/>
    </dgm:pt>
    <dgm:pt modelId="{D4F79058-AE8A-4A92-86B5-F22A82C91070}" type="pres">
      <dgm:prSet presAssocID="{3215EDA7-20F6-4990-9891-EB855DA1408C}" presName="parentText" presStyleLbl="node1" presStyleIdx="0" presStyleCnt="3">
        <dgm:presLayoutVars>
          <dgm:chMax val="0"/>
          <dgm:bulletEnabled val="1"/>
        </dgm:presLayoutVars>
      </dgm:prSet>
      <dgm:spPr/>
    </dgm:pt>
    <dgm:pt modelId="{E6C75298-CAEF-4B35-8BC6-62BD7341E24A}" type="pres">
      <dgm:prSet presAssocID="{D6542B9F-E59A-4C97-9F83-3FA3431FB81D}" presName="spacer" presStyleCnt="0"/>
      <dgm:spPr/>
    </dgm:pt>
    <dgm:pt modelId="{9F82D520-D651-4A6E-AEE9-765C2A77DA7A}" type="pres">
      <dgm:prSet presAssocID="{DFE563F5-5281-4164-B3AC-4820C84F1504}" presName="parentText" presStyleLbl="node1" presStyleIdx="1" presStyleCnt="3">
        <dgm:presLayoutVars>
          <dgm:chMax val="0"/>
          <dgm:bulletEnabled val="1"/>
        </dgm:presLayoutVars>
      </dgm:prSet>
      <dgm:spPr/>
    </dgm:pt>
    <dgm:pt modelId="{2506A57E-91D0-45B0-B447-ABBD6007ABEE}" type="pres">
      <dgm:prSet presAssocID="{FF050C2A-59F3-4C8A-B7CF-C95ED0BD9CC9}" presName="spacer" presStyleCnt="0"/>
      <dgm:spPr/>
    </dgm:pt>
    <dgm:pt modelId="{17CCCD45-8578-4033-BE61-67DB75CE86A9}" type="pres">
      <dgm:prSet presAssocID="{06A4AC09-25A9-45B1-84D3-84C7F458270D}" presName="parentText" presStyleLbl="node1" presStyleIdx="2" presStyleCnt="3">
        <dgm:presLayoutVars>
          <dgm:chMax val="0"/>
          <dgm:bulletEnabled val="1"/>
        </dgm:presLayoutVars>
      </dgm:prSet>
      <dgm:spPr/>
    </dgm:pt>
  </dgm:ptLst>
  <dgm:cxnLst>
    <dgm:cxn modelId="{6C10CA46-C1BA-4BFD-82FD-24C3A27DB8CE}" srcId="{DA1F2C23-DDA4-4216-950C-BEABEB14FC2E}" destId="{06A4AC09-25A9-45B1-84D3-84C7F458270D}" srcOrd="2" destOrd="0" parTransId="{2E82FA42-08EE-4F85-A677-78C2F66BAD29}" sibTransId="{07876108-8FE8-4027-8F09-A21BB384BF3B}"/>
    <dgm:cxn modelId="{B93A6249-F385-43DF-95D2-16F6FB8CB88B}" type="presOf" srcId="{3215EDA7-20F6-4990-9891-EB855DA1408C}" destId="{D4F79058-AE8A-4A92-86B5-F22A82C91070}" srcOrd="0" destOrd="0" presId="urn:microsoft.com/office/officeart/2005/8/layout/vList2"/>
    <dgm:cxn modelId="{FC440D4D-2474-4A28-A848-CCA3D277019D}" type="presOf" srcId="{DA1F2C23-DDA4-4216-950C-BEABEB14FC2E}" destId="{90BC47F7-BF46-40C9-A890-C6C1ECC0D365}" srcOrd="0" destOrd="0" presId="urn:microsoft.com/office/officeart/2005/8/layout/vList2"/>
    <dgm:cxn modelId="{2037F59F-66DD-497B-AA29-728B32BC047A}" type="presOf" srcId="{06A4AC09-25A9-45B1-84D3-84C7F458270D}" destId="{17CCCD45-8578-4033-BE61-67DB75CE86A9}" srcOrd="0" destOrd="0" presId="urn:microsoft.com/office/officeart/2005/8/layout/vList2"/>
    <dgm:cxn modelId="{08B8E8AC-3C7F-49BB-827D-30D3639DCB2D}" srcId="{DA1F2C23-DDA4-4216-950C-BEABEB14FC2E}" destId="{3215EDA7-20F6-4990-9891-EB855DA1408C}" srcOrd="0" destOrd="0" parTransId="{960AE80C-92F2-468E-82FD-733E423098FD}" sibTransId="{D6542B9F-E59A-4C97-9F83-3FA3431FB81D}"/>
    <dgm:cxn modelId="{9FB707B5-B335-49A9-BAE3-1DEF337F9E10}" srcId="{DA1F2C23-DDA4-4216-950C-BEABEB14FC2E}" destId="{DFE563F5-5281-4164-B3AC-4820C84F1504}" srcOrd="1" destOrd="0" parTransId="{1D4AD86D-9D2E-40C8-BBD8-080E943C24AE}" sibTransId="{FF050C2A-59F3-4C8A-B7CF-C95ED0BD9CC9}"/>
    <dgm:cxn modelId="{091FE4FA-07F0-4066-98CB-5713CE278806}" type="presOf" srcId="{DFE563F5-5281-4164-B3AC-4820C84F1504}" destId="{9F82D520-D651-4A6E-AEE9-765C2A77DA7A}" srcOrd="0" destOrd="0" presId="urn:microsoft.com/office/officeart/2005/8/layout/vList2"/>
    <dgm:cxn modelId="{9C1FBE63-4734-436E-AEFC-0E6285958D65}" type="presParOf" srcId="{90BC47F7-BF46-40C9-A890-C6C1ECC0D365}" destId="{D4F79058-AE8A-4A92-86B5-F22A82C91070}" srcOrd="0" destOrd="0" presId="urn:microsoft.com/office/officeart/2005/8/layout/vList2"/>
    <dgm:cxn modelId="{BF30A44B-8800-4879-9A89-79159AE7512E}" type="presParOf" srcId="{90BC47F7-BF46-40C9-A890-C6C1ECC0D365}" destId="{E6C75298-CAEF-4B35-8BC6-62BD7341E24A}" srcOrd="1" destOrd="0" presId="urn:microsoft.com/office/officeart/2005/8/layout/vList2"/>
    <dgm:cxn modelId="{5C51DF80-908C-43B5-B2A1-34EAD42625B0}" type="presParOf" srcId="{90BC47F7-BF46-40C9-A890-C6C1ECC0D365}" destId="{9F82D520-D651-4A6E-AEE9-765C2A77DA7A}" srcOrd="2" destOrd="0" presId="urn:microsoft.com/office/officeart/2005/8/layout/vList2"/>
    <dgm:cxn modelId="{46C6E50F-A9B5-4504-9BB7-F1E4FAE5F5B8}" type="presParOf" srcId="{90BC47F7-BF46-40C9-A890-C6C1ECC0D365}" destId="{2506A57E-91D0-45B0-B447-ABBD6007ABEE}" srcOrd="3" destOrd="0" presId="urn:microsoft.com/office/officeart/2005/8/layout/vList2"/>
    <dgm:cxn modelId="{95E832F6-1863-4D67-B2C8-E0E08A81454F}" type="presParOf" srcId="{90BC47F7-BF46-40C9-A890-C6C1ECC0D365}" destId="{17CCCD45-8578-4033-BE61-67DB75CE86A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7A5292-FDB3-4F6A-BB74-A636A360C6C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3520651B-DA3D-446F-80C2-7AFBAE283D33}">
      <dgm:prSet custT="1"/>
      <dgm:spPr/>
      <dgm:t>
        <a:bodyPr/>
        <a:lstStyle/>
        <a:p>
          <a:pPr>
            <a:lnSpc>
              <a:spcPct val="100000"/>
            </a:lnSpc>
            <a:defRPr b="1"/>
          </a:pPr>
          <a:r>
            <a:rPr lang="en-US" sz="2400" b="1" dirty="0"/>
            <a:t>Establish affinity groups for employees to connect with coworkers who share their identities and experiences </a:t>
          </a:r>
          <a:endParaRPr lang="en-US" sz="2400" dirty="0"/>
        </a:p>
      </dgm:t>
    </dgm:pt>
    <dgm:pt modelId="{8E74B2E9-B9D3-4AA2-9FA3-8A900A9F0A53}" type="parTrans" cxnId="{258387E8-F057-47CC-8575-31EF6F7FBA2F}">
      <dgm:prSet/>
      <dgm:spPr/>
      <dgm:t>
        <a:bodyPr/>
        <a:lstStyle/>
        <a:p>
          <a:endParaRPr lang="en-US"/>
        </a:p>
      </dgm:t>
    </dgm:pt>
    <dgm:pt modelId="{C1EF5893-2F57-4EEC-B621-585812A7C8DD}" type="sibTrans" cxnId="{258387E8-F057-47CC-8575-31EF6F7FBA2F}">
      <dgm:prSet/>
      <dgm:spPr/>
      <dgm:t>
        <a:bodyPr/>
        <a:lstStyle/>
        <a:p>
          <a:endParaRPr lang="en-US"/>
        </a:p>
      </dgm:t>
    </dgm:pt>
    <dgm:pt modelId="{576C1173-71FF-4594-9630-B10F3D10C526}">
      <dgm:prSet/>
      <dgm:spPr/>
      <dgm:t>
        <a:bodyPr/>
        <a:lstStyle/>
        <a:p>
          <a:pPr>
            <a:lnSpc>
              <a:spcPct val="100000"/>
            </a:lnSpc>
          </a:pPr>
          <a:r>
            <a:rPr lang="en-US" dirty="0"/>
            <a:t>Consider utilizing online collaboration tools such as Slack, Microsoft Teams, etc. to foster these communications remotely.   </a:t>
          </a:r>
        </a:p>
      </dgm:t>
    </dgm:pt>
    <dgm:pt modelId="{4F288EC3-6434-468A-A6DC-464EF309ED3E}" type="parTrans" cxnId="{6EAA1B64-BB1B-49F8-B1E6-39DC90D33C55}">
      <dgm:prSet/>
      <dgm:spPr/>
      <dgm:t>
        <a:bodyPr/>
        <a:lstStyle/>
        <a:p>
          <a:endParaRPr lang="en-US"/>
        </a:p>
      </dgm:t>
    </dgm:pt>
    <dgm:pt modelId="{62C92384-7519-476A-B7FF-2AD25B9FB983}" type="sibTrans" cxnId="{6EAA1B64-BB1B-49F8-B1E6-39DC90D33C55}">
      <dgm:prSet/>
      <dgm:spPr/>
      <dgm:t>
        <a:bodyPr/>
        <a:lstStyle/>
        <a:p>
          <a:endParaRPr lang="en-US"/>
        </a:p>
      </dgm:t>
    </dgm:pt>
    <dgm:pt modelId="{73EAB4C5-C84A-48F9-8BAF-9FEE2C59254F}">
      <dgm:prSet custT="1"/>
      <dgm:spPr/>
      <dgm:t>
        <a:bodyPr/>
        <a:lstStyle/>
        <a:p>
          <a:pPr>
            <a:lnSpc>
              <a:spcPct val="100000"/>
            </a:lnSpc>
            <a:defRPr b="1"/>
          </a:pPr>
          <a:r>
            <a:rPr lang="en-US" sz="2400" b="1" dirty="0"/>
            <a:t>Host company-wide volunteer days to encourage employees to connect with their local community</a:t>
          </a:r>
          <a:endParaRPr lang="en-US" sz="2400" dirty="0"/>
        </a:p>
      </dgm:t>
    </dgm:pt>
    <dgm:pt modelId="{3191CB64-2F72-4CB8-88C2-5C4751830006}" type="parTrans" cxnId="{F458A275-CA30-48B7-A01D-CF529DCA681A}">
      <dgm:prSet/>
      <dgm:spPr/>
      <dgm:t>
        <a:bodyPr/>
        <a:lstStyle/>
        <a:p>
          <a:endParaRPr lang="en-US"/>
        </a:p>
      </dgm:t>
    </dgm:pt>
    <dgm:pt modelId="{153AD685-0474-4683-ACB5-FA56DDC6736C}" type="sibTrans" cxnId="{F458A275-CA30-48B7-A01D-CF529DCA681A}">
      <dgm:prSet/>
      <dgm:spPr/>
      <dgm:t>
        <a:bodyPr/>
        <a:lstStyle/>
        <a:p>
          <a:endParaRPr lang="en-US"/>
        </a:p>
      </dgm:t>
    </dgm:pt>
    <dgm:pt modelId="{223FC0EC-43D2-42FB-B591-43585B7A839E}" type="pres">
      <dgm:prSet presAssocID="{4D7A5292-FDB3-4F6A-BB74-A636A360C6C3}" presName="root" presStyleCnt="0">
        <dgm:presLayoutVars>
          <dgm:dir/>
          <dgm:resizeHandles val="exact"/>
        </dgm:presLayoutVars>
      </dgm:prSet>
      <dgm:spPr/>
    </dgm:pt>
    <dgm:pt modelId="{85D35337-C244-4130-BA59-DEDF30202291}" type="pres">
      <dgm:prSet presAssocID="{3520651B-DA3D-446F-80C2-7AFBAE283D33}" presName="compNode" presStyleCnt="0"/>
      <dgm:spPr/>
    </dgm:pt>
    <dgm:pt modelId="{4B2443B5-C87F-4B32-B344-D2A1ADFE3DD9}" type="pres">
      <dgm:prSet presAssocID="{3520651B-DA3D-446F-80C2-7AFBAE283D33}" presName="iconRect" presStyleLbl="node1" presStyleIdx="0" presStyleCnt="2" custLinFactNeighborX="76603" custLinFactNeighborY="-4869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AD38972F-C736-4AFA-9E7A-55A4CA2776C3}" type="pres">
      <dgm:prSet presAssocID="{3520651B-DA3D-446F-80C2-7AFBAE283D33}" presName="iconSpace" presStyleCnt="0"/>
      <dgm:spPr/>
    </dgm:pt>
    <dgm:pt modelId="{B7DDF0A6-094B-4A0A-A745-F96224CA5ACD}" type="pres">
      <dgm:prSet presAssocID="{3520651B-DA3D-446F-80C2-7AFBAE283D33}" presName="parTx" presStyleLbl="revTx" presStyleIdx="0" presStyleCnt="4" custLinFactNeighborX="4241" custLinFactNeighborY="-17190">
        <dgm:presLayoutVars>
          <dgm:chMax val="0"/>
          <dgm:chPref val="0"/>
        </dgm:presLayoutVars>
      </dgm:prSet>
      <dgm:spPr/>
    </dgm:pt>
    <dgm:pt modelId="{92269FD8-9FF6-4B45-A150-AD15897A88F8}" type="pres">
      <dgm:prSet presAssocID="{3520651B-DA3D-446F-80C2-7AFBAE283D33}" presName="txSpace" presStyleCnt="0"/>
      <dgm:spPr/>
    </dgm:pt>
    <dgm:pt modelId="{7A37D3AA-F500-4EA4-AC18-F5930D05F661}" type="pres">
      <dgm:prSet presAssocID="{3520651B-DA3D-446F-80C2-7AFBAE283D33}" presName="desTx" presStyleLbl="revTx" presStyleIdx="1" presStyleCnt="4" custLinFactNeighborX="-2542" custLinFactNeighborY="-28535">
        <dgm:presLayoutVars/>
      </dgm:prSet>
      <dgm:spPr/>
    </dgm:pt>
    <dgm:pt modelId="{DF7F9E63-B374-4547-A0FA-EA1EDAF5B1B5}" type="pres">
      <dgm:prSet presAssocID="{C1EF5893-2F57-4EEC-B621-585812A7C8DD}" presName="sibTrans" presStyleCnt="0"/>
      <dgm:spPr/>
    </dgm:pt>
    <dgm:pt modelId="{5B95EB6D-AEE2-479C-8CF2-BEC6650750D3}" type="pres">
      <dgm:prSet presAssocID="{73EAB4C5-C84A-48F9-8BAF-9FEE2C59254F}" presName="compNode" presStyleCnt="0"/>
      <dgm:spPr/>
    </dgm:pt>
    <dgm:pt modelId="{0A9AC5FD-13E1-4046-98D5-BDD905B36781}" type="pres">
      <dgm:prSet presAssocID="{73EAB4C5-C84A-48F9-8BAF-9FEE2C59254F}" presName="iconRect" presStyleLbl="node1" presStyleIdx="1" presStyleCnt="2" custLinFactNeighborX="87085" custLinFactNeighborY="-4869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3A3466DA-96A2-492F-BF8A-AB9EF72F248E}" type="pres">
      <dgm:prSet presAssocID="{73EAB4C5-C84A-48F9-8BAF-9FEE2C59254F}" presName="iconSpace" presStyleCnt="0"/>
      <dgm:spPr/>
    </dgm:pt>
    <dgm:pt modelId="{3672F7F7-C5B6-4603-9B6A-0DAFB561BE6E}" type="pres">
      <dgm:prSet presAssocID="{73EAB4C5-C84A-48F9-8BAF-9FEE2C59254F}" presName="parTx" presStyleLbl="revTx" presStyleIdx="2" presStyleCnt="4" custLinFactNeighborX="4233" custLinFactNeighborY="1109">
        <dgm:presLayoutVars>
          <dgm:chMax val="0"/>
          <dgm:chPref val="0"/>
        </dgm:presLayoutVars>
      </dgm:prSet>
      <dgm:spPr/>
    </dgm:pt>
    <dgm:pt modelId="{C8397839-CA66-49EB-AD1D-6C56EFD22B36}" type="pres">
      <dgm:prSet presAssocID="{73EAB4C5-C84A-48F9-8BAF-9FEE2C59254F}" presName="txSpace" presStyleCnt="0"/>
      <dgm:spPr/>
    </dgm:pt>
    <dgm:pt modelId="{2B2CFB72-1B65-4BF2-8DC8-28DC1B087602}" type="pres">
      <dgm:prSet presAssocID="{73EAB4C5-C84A-48F9-8BAF-9FEE2C59254F}" presName="desTx" presStyleLbl="revTx" presStyleIdx="3" presStyleCnt="4">
        <dgm:presLayoutVars/>
      </dgm:prSet>
      <dgm:spPr/>
    </dgm:pt>
  </dgm:ptLst>
  <dgm:cxnLst>
    <dgm:cxn modelId="{99D31514-8AD7-40C9-BB96-E5AE9A8DA1ED}" type="presOf" srcId="{3520651B-DA3D-446F-80C2-7AFBAE283D33}" destId="{B7DDF0A6-094B-4A0A-A745-F96224CA5ACD}" srcOrd="0" destOrd="0" presId="urn:microsoft.com/office/officeart/2018/2/layout/IconLabelDescriptionList"/>
    <dgm:cxn modelId="{84B5F340-FBC6-40BB-AF3F-AD05FDC5EED3}" type="presOf" srcId="{576C1173-71FF-4594-9630-B10F3D10C526}" destId="{7A37D3AA-F500-4EA4-AC18-F5930D05F661}" srcOrd="0" destOrd="0" presId="urn:microsoft.com/office/officeart/2018/2/layout/IconLabelDescriptionList"/>
    <dgm:cxn modelId="{6EAA1B64-BB1B-49F8-B1E6-39DC90D33C55}" srcId="{3520651B-DA3D-446F-80C2-7AFBAE283D33}" destId="{576C1173-71FF-4594-9630-B10F3D10C526}" srcOrd="0" destOrd="0" parTransId="{4F288EC3-6434-468A-A6DC-464EF309ED3E}" sibTransId="{62C92384-7519-476A-B7FF-2AD25B9FB983}"/>
    <dgm:cxn modelId="{84212B6A-685C-4B6A-AA7D-CCD907E2526F}" type="presOf" srcId="{73EAB4C5-C84A-48F9-8BAF-9FEE2C59254F}" destId="{3672F7F7-C5B6-4603-9B6A-0DAFB561BE6E}" srcOrd="0" destOrd="0" presId="urn:microsoft.com/office/officeart/2018/2/layout/IconLabelDescriptionList"/>
    <dgm:cxn modelId="{F458A275-CA30-48B7-A01D-CF529DCA681A}" srcId="{4D7A5292-FDB3-4F6A-BB74-A636A360C6C3}" destId="{73EAB4C5-C84A-48F9-8BAF-9FEE2C59254F}" srcOrd="1" destOrd="0" parTransId="{3191CB64-2F72-4CB8-88C2-5C4751830006}" sibTransId="{153AD685-0474-4683-ACB5-FA56DDC6736C}"/>
    <dgm:cxn modelId="{A1F407D6-54F2-4608-ACD4-B71FAD6DC13A}" type="presOf" srcId="{4D7A5292-FDB3-4F6A-BB74-A636A360C6C3}" destId="{223FC0EC-43D2-42FB-B591-43585B7A839E}" srcOrd="0" destOrd="0" presId="urn:microsoft.com/office/officeart/2018/2/layout/IconLabelDescriptionList"/>
    <dgm:cxn modelId="{258387E8-F057-47CC-8575-31EF6F7FBA2F}" srcId="{4D7A5292-FDB3-4F6A-BB74-A636A360C6C3}" destId="{3520651B-DA3D-446F-80C2-7AFBAE283D33}" srcOrd="0" destOrd="0" parTransId="{8E74B2E9-B9D3-4AA2-9FA3-8A900A9F0A53}" sibTransId="{C1EF5893-2F57-4EEC-B621-585812A7C8DD}"/>
    <dgm:cxn modelId="{AA0F5A30-5BFF-42CA-B344-B9C7DA36BC27}" type="presParOf" srcId="{223FC0EC-43D2-42FB-B591-43585B7A839E}" destId="{85D35337-C244-4130-BA59-DEDF30202291}" srcOrd="0" destOrd="0" presId="urn:microsoft.com/office/officeart/2018/2/layout/IconLabelDescriptionList"/>
    <dgm:cxn modelId="{2678C992-F453-4AFD-B61E-9DFC954B9E66}" type="presParOf" srcId="{85D35337-C244-4130-BA59-DEDF30202291}" destId="{4B2443B5-C87F-4B32-B344-D2A1ADFE3DD9}" srcOrd="0" destOrd="0" presId="urn:microsoft.com/office/officeart/2018/2/layout/IconLabelDescriptionList"/>
    <dgm:cxn modelId="{4057ED21-8407-4403-AD82-5C079D093291}" type="presParOf" srcId="{85D35337-C244-4130-BA59-DEDF30202291}" destId="{AD38972F-C736-4AFA-9E7A-55A4CA2776C3}" srcOrd="1" destOrd="0" presId="urn:microsoft.com/office/officeart/2018/2/layout/IconLabelDescriptionList"/>
    <dgm:cxn modelId="{A260AA5F-9E16-455B-9C0D-F055CE1C9CA9}" type="presParOf" srcId="{85D35337-C244-4130-BA59-DEDF30202291}" destId="{B7DDF0A6-094B-4A0A-A745-F96224CA5ACD}" srcOrd="2" destOrd="0" presId="urn:microsoft.com/office/officeart/2018/2/layout/IconLabelDescriptionList"/>
    <dgm:cxn modelId="{66B89B94-4A8C-4346-9223-8A34757C52FA}" type="presParOf" srcId="{85D35337-C244-4130-BA59-DEDF30202291}" destId="{92269FD8-9FF6-4B45-A150-AD15897A88F8}" srcOrd="3" destOrd="0" presId="urn:microsoft.com/office/officeart/2018/2/layout/IconLabelDescriptionList"/>
    <dgm:cxn modelId="{6C6FE732-90D0-4A00-B3AD-DB7EFC080ADB}" type="presParOf" srcId="{85D35337-C244-4130-BA59-DEDF30202291}" destId="{7A37D3AA-F500-4EA4-AC18-F5930D05F661}" srcOrd="4" destOrd="0" presId="urn:microsoft.com/office/officeart/2018/2/layout/IconLabelDescriptionList"/>
    <dgm:cxn modelId="{05B68241-1A8A-4D76-9538-253CD0A0FC7A}" type="presParOf" srcId="{223FC0EC-43D2-42FB-B591-43585B7A839E}" destId="{DF7F9E63-B374-4547-A0FA-EA1EDAF5B1B5}" srcOrd="1" destOrd="0" presId="urn:microsoft.com/office/officeart/2018/2/layout/IconLabelDescriptionList"/>
    <dgm:cxn modelId="{6A67E67E-7F82-4862-AC79-F9B3966181CC}" type="presParOf" srcId="{223FC0EC-43D2-42FB-B591-43585B7A839E}" destId="{5B95EB6D-AEE2-479C-8CF2-BEC6650750D3}" srcOrd="2" destOrd="0" presId="urn:microsoft.com/office/officeart/2018/2/layout/IconLabelDescriptionList"/>
    <dgm:cxn modelId="{5AFEA3FD-3F43-4B39-9F96-8AC3A297DD5B}" type="presParOf" srcId="{5B95EB6D-AEE2-479C-8CF2-BEC6650750D3}" destId="{0A9AC5FD-13E1-4046-98D5-BDD905B36781}" srcOrd="0" destOrd="0" presId="urn:microsoft.com/office/officeart/2018/2/layout/IconLabelDescriptionList"/>
    <dgm:cxn modelId="{51A8A4A7-C1D1-4862-A835-F829CDCB255A}" type="presParOf" srcId="{5B95EB6D-AEE2-479C-8CF2-BEC6650750D3}" destId="{3A3466DA-96A2-492F-BF8A-AB9EF72F248E}" srcOrd="1" destOrd="0" presId="urn:microsoft.com/office/officeart/2018/2/layout/IconLabelDescriptionList"/>
    <dgm:cxn modelId="{43134A83-09FC-4B06-A80B-F04C351B9EA5}" type="presParOf" srcId="{5B95EB6D-AEE2-479C-8CF2-BEC6650750D3}" destId="{3672F7F7-C5B6-4603-9B6A-0DAFB561BE6E}" srcOrd="2" destOrd="0" presId="urn:microsoft.com/office/officeart/2018/2/layout/IconLabelDescriptionList"/>
    <dgm:cxn modelId="{A17CDF04-99B5-4F0B-AFF5-6B02E27FA268}" type="presParOf" srcId="{5B95EB6D-AEE2-479C-8CF2-BEC6650750D3}" destId="{C8397839-CA66-49EB-AD1D-6C56EFD22B36}" srcOrd="3" destOrd="0" presId="urn:microsoft.com/office/officeart/2018/2/layout/IconLabelDescriptionList"/>
    <dgm:cxn modelId="{4C86EB30-7DBB-45CC-B15D-0B72ED521F15}" type="presParOf" srcId="{5B95EB6D-AEE2-479C-8CF2-BEC6650750D3}" destId="{2B2CFB72-1B65-4BF2-8DC8-28DC1B087602}" srcOrd="4" destOrd="0" presId="urn:microsoft.com/office/officeart/2018/2/layout/IconLabelDescriptionList"/>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B94767-5FD7-4A2B-BC90-4B3661B1F6B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F56A1E9-6971-43A5-9C45-EE8AC7C92B9B}">
      <dgm:prSet/>
      <dgm:spPr/>
      <dgm:t>
        <a:bodyPr/>
        <a:lstStyle/>
        <a:p>
          <a:r>
            <a:rPr lang="en-US"/>
            <a:t>Indiana’s health metrics show room for improvement in the areas of obesity and physical activity, tobacco use, maternal / infant health, access to healthcare, and mental health. </a:t>
          </a:r>
        </a:p>
      </dgm:t>
    </dgm:pt>
    <dgm:pt modelId="{A81EB442-2D0C-40B5-A869-5E0E47D46361}" type="parTrans" cxnId="{33622C35-EB14-4549-BFDE-4D7C16525405}">
      <dgm:prSet/>
      <dgm:spPr/>
      <dgm:t>
        <a:bodyPr/>
        <a:lstStyle/>
        <a:p>
          <a:endParaRPr lang="en-US"/>
        </a:p>
      </dgm:t>
    </dgm:pt>
    <dgm:pt modelId="{D93B75A5-23BC-4669-B7EF-165165A0D651}" type="sibTrans" cxnId="{33622C35-EB14-4549-BFDE-4D7C16525405}">
      <dgm:prSet/>
      <dgm:spPr/>
      <dgm:t>
        <a:bodyPr/>
        <a:lstStyle/>
        <a:p>
          <a:endParaRPr lang="en-US"/>
        </a:p>
      </dgm:t>
    </dgm:pt>
    <dgm:pt modelId="{DDA2A35F-E7F5-4371-B6FC-EE916A2FC41F}">
      <dgm:prSet/>
      <dgm:spPr/>
      <dgm:t>
        <a:bodyPr/>
        <a:lstStyle/>
        <a:p>
          <a:r>
            <a:rPr lang="en-US"/>
            <a:t>Cost effective ways to approach worksite wellbeing include: building a culture of health, adjusting company policies, and taking advantage of resources available through agencies such as IDOH and CDC.   </a:t>
          </a:r>
        </a:p>
      </dgm:t>
    </dgm:pt>
    <dgm:pt modelId="{F38B2B08-E99D-45F1-B762-C6054605D0BC}" type="parTrans" cxnId="{14BBF450-8A8A-4B51-990E-DC26EBD161A6}">
      <dgm:prSet/>
      <dgm:spPr/>
      <dgm:t>
        <a:bodyPr/>
        <a:lstStyle/>
        <a:p>
          <a:endParaRPr lang="en-US"/>
        </a:p>
      </dgm:t>
    </dgm:pt>
    <dgm:pt modelId="{5722BBF2-19FB-461E-9A2E-E29D4C479041}" type="sibTrans" cxnId="{14BBF450-8A8A-4B51-990E-DC26EBD161A6}">
      <dgm:prSet/>
      <dgm:spPr/>
      <dgm:t>
        <a:bodyPr/>
        <a:lstStyle/>
        <a:p>
          <a:endParaRPr lang="en-US"/>
        </a:p>
      </dgm:t>
    </dgm:pt>
    <dgm:pt modelId="{2ABC19B9-8B65-4538-88A3-19E36784C5BD}">
      <dgm:prSet/>
      <dgm:spPr/>
      <dgm:t>
        <a:bodyPr/>
        <a:lstStyle/>
        <a:p>
          <a:r>
            <a:rPr lang="en-US"/>
            <a:t>Be creative in efforts to connect with remote employees.  If employees are local, schedule regular in-person social events.   Offering online challenges, virtual coffee hours, and recognition programs can also help remote employees feel more connected. </a:t>
          </a:r>
        </a:p>
      </dgm:t>
    </dgm:pt>
    <dgm:pt modelId="{2ECF93E8-D91C-48A8-B0C3-7889443759F4}" type="parTrans" cxnId="{2BAB9ADC-9EE3-44F2-A8BA-5A0EF19EDC75}">
      <dgm:prSet/>
      <dgm:spPr/>
      <dgm:t>
        <a:bodyPr/>
        <a:lstStyle/>
        <a:p>
          <a:endParaRPr lang="en-US"/>
        </a:p>
      </dgm:t>
    </dgm:pt>
    <dgm:pt modelId="{CC002279-6E82-4369-8AD2-44F9DD491468}" type="sibTrans" cxnId="{2BAB9ADC-9EE3-44F2-A8BA-5A0EF19EDC75}">
      <dgm:prSet/>
      <dgm:spPr/>
      <dgm:t>
        <a:bodyPr/>
        <a:lstStyle/>
        <a:p>
          <a:endParaRPr lang="en-US"/>
        </a:p>
      </dgm:t>
    </dgm:pt>
    <dgm:pt modelId="{C2C9A561-BC04-43FD-A137-5DAB82B388E6}" type="pres">
      <dgm:prSet presAssocID="{38B94767-5FD7-4A2B-BC90-4B3661B1F6BD}" presName="vert0" presStyleCnt="0">
        <dgm:presLayoutVars>
          <dgm:dir/>
          <dgm:animOne val="branch"/>
          <dgm:animLvl val="lvl"/>
        </dgm:presLayoutVars>
      </dgm:prSet>
      <dgm:spPr/>
    </dgm:pt>
    <dgm:pt modelId="{9558604E-66BE-422B-B34A-75FB66D8C350}" type="pres">
      <dgm:prSet presAssocID="{1F56A1E9-6971-43A5-9C45-EE8AC7C92B9B}" presName="thickLine" presStyleLbl="alignNode1" presStyleIdx="0" presStyleCnt="3"/>
      <dgm:spPr/>
    </dgm:pt>
    <dgm:pt modelId="{D72BFB6C-F6E8-4148-898B-76D867EEC0E6}" type="pres">
      <dgm:prSet presAssocID="{1F56A1E9-6971-43A5-9C45-EE8AC7C92B9B}" presName="horz1" presStyleCnt="0"/>
      <dgm:spPr/>
    </dgm:pt>
    <dgm:pt modelId="{53283FFB-B607-4D00-8009-FB890452B61C}" type="pres">
      <dgm:prSet presAssocID="{1F56A1E9-6971-43A5-9C45-EE8AC7C92B9B}" presName="tx1" presStyleLbl="revTx" presStyleIdx="0" presStyleCnt="3"/>
      <dgm:spPr/>
    </dgm:pt>
    <dgm:pt modelId="{62D1B98F-062B-4189-8D29-2EC3F8DD5FD8}" type="pres">
      <dgm:prSet presAssocID="{1F56A1E9-6971-43A5-9C45-EE8AC7C92B9B}" presName="vert1" presStyleCnt="0"/>
      <dgm:spPr/>
    </dgm:pt>
    <dgm:pt modelId="{58C10219-9C16-46EB-B66A-B7B9BE4D4733}" type="pres">
      <dgm:prSet presAssocID="{DDA2A35F-E7F5-4371-B6FC-EE916A2FC41F}" presName="thickLine" presStyleLbl="alignNode1" presStyleIdx="1" presStyleCnt="3"/>
      <dgm:spPr/>
    </dgm:pt>
    <dgm:pt modelId="{817E0704-C284-4939-9A45-8784E1FE770B}" type="pres">
      <dgm:prSet presAssocID="{DDA2A35F-E7F5-4371-B6FC-EE916A2FC41F}" presName="horz1" presStyleCnt="0"/>
      <dgm:spPr/>
    </dgm:pt>
    <dgm:pt modelId="{BC3CD914-B319-421B-BAE5-A5EDADD3FE04}" type="pres">
      <dgm:prSet presAssocID="{DDA2A35F-E7F5-4371-B6FC-EE916A2FC41F}" presName="tx1" presStyleLbl="revTx" presStyleIdx="1" presStyleCnt="3"/>
      <dgm:spPr/>
    </dgm:pt>
    <dgm:pt modelId="{679633F4-5124-40F9-AC2C-610DF9BFAA9E}" type="pres">
      <dgm:prSet presAssocID="{DDA2A35F-E7F5-4371-B6FC-EE916A2FC41F}" presName="vert1" presStyleCnt="0"/>
      <dgm:spPr/>
    </dgm:pt>
    <dgm:pt modelId="{44CA6DA0-848F-4FFB-AEB1-5A0C7C3760B0}" type="pres">
      <dgm:prSet presAssocID="{2ABC19B9-8B65-4538-88A3-19E36784C5BD}" presName="thickLine" presStyleLbl="alignNode1" presStyleIdx="2" presStyleCnt="3"/>
      <dgm:spPr/>
    </dgm:pt>
    <dgm:pt modelId="{A7A3BA46-466E-4C64-9995-2553C8B70DEB}" type="pres">
      <dgm:prSet presAssocID="{2ABC19B9-8B65-4538-88A3-19E36784C5BD}" presName="horz1" presStyleCnt="0"/>
      <dgm:spPr/>
    </dgm:pt>
    <dgm:pt modelId="{FC284687-2977-4F0B-B9CD-50A256356EA2}" type="pres">
      <dgm:prSet presAssocID="{2ABC19B9-8B65-4538-88A3-19E36784C5BD}" presName="tx1" presStyleLbl="revTx" presStyleIdx="2" presStyleCnt="3"/>
      <dgm:spPr/>
    </dgm:pt>
    <dgm:pt modelId="{D320728F-2C6A-4CE7-A2DA-79DA6D611C09}" type="pres">
      <dgm:prSet presAssocID="{2ABC19B9-8B65-4538-88A3-19E36784C5BD}" presName="vert1" presStyleCnt="0"/>
      <dgm:spPr/>
    </dgm:pt>
  </dgm:ptLst>
  <dgm:cxnLst>
    <dgm:cxn modelId="{4ACF1214-ACBB-47A3-943C-2C9DB5A0FB11}" type="presOf" srcId="{2ABC19B9-8B65-4538-88A3-19E36784C5BD}" destId="{FC284687-2977-4F0B-B9CD-50A256356EA2}" srcOrd="0" destOrd="0" presId="urn:microsoft.com/office/officeart/2008/layout/LinedList"/>
    <dgm:cxn modelId="{33622C35-EB14-4549-BFDE-4D7C16525405}" srcId="{38B94767-5FD7-4A2B-BC90-4B3661B1F6BD}" destId="{1F56A1E9-6971-43A5-9C45-EE8AC7C92B9B}" srcOrd="0" destOrd="0" parTransId="{A81EB442-2D0C-40B5-A869-5E0E47D46361}" sibTransId="{D93B75A5-23BC-4669-B7EF-165165A0D651}"/>
    <dgm:cxn modelId="{AE9A3F39-168F-4970-80D1-367B9FE5CFE1}" type="presOf" srcId="{1F56A1E9-6971-43A5-9C45-EE8AC7C92B9B}" destId="{53283FFB-B607-4D00-8009-FB890452B61C}" srcOrd="0" destOrd="0" presId="urn:microsoft.com/office/officeart/2008/layout/LinedList"/>
    <dgm:cxn modelId="{14BBF450-8A8A-4B51-990E-DC26EBD161A6}" srcId="{38B94767-5FD7-4A2B-BC90-4B3661B1F6BD}" destId="{DDA2A35F-E7F5-4371-B6FC-EE916A2FC41F}" srcOrd="1" destOrd="0" parTransId="{F38B2B08-E99D-45F1-B762-C6054605D0BC}" sibTransId="{5722BBF2-19FB-461E-9A2E-E29D4C479041}"/>
    <dgm:cxn modelId="{9FD3F973-4440-4A71-BBFD-6C64A28C208F}" type="presOf" srcId="{38B94767-5FD7-4A2B-BC90-4B3661B1F6BD}" destId="{C2C9A561-BC04-43FD-A137-5DAB82B388E6}" srcOrd="0" destOrd="0" presId="urn:microsoft.com/office/officeart/2008/layout/LinedList"/>
    <dgm:cxn modelId="{2BAB9ADC-9EE3-44F2-A8BA-5A0EF19EDC75}" srcId="{38B94767-5FD7-4A2B-BC90-4B3661B1F6BD}" destId="{2ABC19B9-8B65-4538-88A3-19E36784C5BD}" srcOrd="2" destOrd="0" parTransId="{2ECF93E8-D91C-48A8-B0C3-7889443759F4}" sibTransId="{CC002279-6E82-4369-8AD2-44F9DD491468}"/>
    <dgm:cxn modelId="{FF2A35FD-C53D-4561-96ED-836181651EF8}" type="presOf" srcId="{DDA2A35F-E7F5-4371-B6FC-EE916A2FC41F}" destId="{BC3CD914-B319-421B-BAE5-A5EDADD3FE04}" srcOrd="0" destOrd="0" presId="urn:microsoft.com/office/officeart/2008/layout/LinedList"/>
    <dgm:cxn modelId="{B8681445-25BF-41EF-80CB-0063F9B9FFD8}" type="presParOf" srcId="{C2C9A561-BC04-43FD-A137-5DAB82B388E6}" destId="{9558604E-66BE-422B-B34A-75FB66D8C350}" srcOrd="0" destOrd="0" presId="urn:microsoft.com/office/officeart/2008/layout/LinedList"/>
    <dgm:cxn modelId="{B063068C-6118-43D6-AC0D-C432D5A5974C}" type="presParOf" srcId="{C2C9A561-BC04-43FD-A137-5DAB82B388E6}" destId="{D72BFB6C-F6E8-4148-898B-76D867EEC0E6}" srcOrd="1" destOrd="0" presId="urn:microsoft.com/office/officeart/2008/layout/LinedList"/>
    <dgm:cxn modelId="{83685DBF-B636-4351-AC3C-A820C2DEE75C}" type="presParOf" srcId="{D72BFB6C-F6E8-4148-898B-76D867EEC0E6}" destId="{53283FFB-B607-4D00-8009-FB890452B61C}" srcOrd="0" destOrd="0" presId="urn:microsoft.com/office/officeart/2008/layout/LinedList"/>
    <dgm:cxn modelId="{CA74BDEA-AE6F-42E2-A2E1-D5316F7E9A99}" type="presParOf" srcId="{D72BFB6C-F6E8-4148-898B-76D867EEC0E6}" destId="{62D1B98F-062B-4189-8D29-2EC3F8DD5FD8}" srcOrd="1" destOrd="0" presId="urn:microsoft.com/office/officeart/2008/layout/LinedList"/>
    <dgm:cxn modelId="{86D1953A-C8CC-44E8-85CE-34A1DF522B02}" type="presParOf" srcId="{C2C9A561-BC04-43FD-A137-5DAB82B388E6}" destId="{58C10219-9C16-46EB-B66A-B7B9BE4D4733}" srcOrd="2" destOrd="0" presId="urn:microsoft.com/office/officeart/2008/layout/LinedList"/>
    <dgm:cxn modelId="{49959F5D-ECE0-4C29-B8A4-992FBA138B27}" type="presParOf" srcId="{C2C9A561-BC04-43FD-A137-5DAB82B388E6}" destId="{817E0704-C284-4939-9A45-8784E1FE770B}" srcOrd="3" destOrd="0" presId="urn:microsoft.com/office/officeart/2008/layout/LinedList"/>
    <dgm:cxn modelId="{D57F9958-D6A6-4A42-A1F7-93DAF5F5F73F}" type="presParOf" srcId="{817E0704-C284-4939-9A45-8784E1FE770B}" destId="{BC3CD914-B319-421B-BAE5-A5EDADD3FE04}" srcOrd="0" destOrd="0" presId="urn:microsoft.com/office/officeart/2008/layout/LinedList"/>
    <dgm:cxn modelId="{14C74DE0-2B19-4CDC-9825-30DE8839A0F6}" type="presParOf" srcId="{817E0704-C284-4939-9A45-8784E1FE770B}" destId="{679633F4-5124-40F9-AC2C-610DF9BFAA9E}" srcOrd="1" destOrd="0" presId="urn:microsoft.com/office/officeart/2008/layout/LinedList"/>
    <dgm:cxn modelId="{555D0C3C-D4A5-4EA2-82C2-E6C6DFE3AD39}" type="presParOf" srcId="{C2C9A561-BC04-43FD-A137-5DAB82B388E6}" destId="{44CA6DA0-848F-4FFB-AEB1-5A0C7C3760B0}" srcOrd="4" destOrd="0" presId="urn:microsoft.com/office/officeart/2008/layout/LinedList"/>
    <dgm:cxn modelId="{0E30F179-2CCC-40ED-9015-BDA2F43A5069}" type="presParOf" srcId="{C2C9A561-BC04-43FD-A137-5DAB82B388E6}" destId="{A7A3BA46-466E-4C64-9995-2553C8B70DEB}" srcOrd="5" destOrd="0" presId="urn:microsoft.com/office/officeart/2008/layout/LinedList"/>
    <dgm:cxn modelId="{F0A96AA7-6E9F-41CA-96DD-4FD5974A1BE5}" type="presParOf" srcId="{A7A3BA46-466E-4C64-9995-2553C8B70DEB}" destId="{FC284687-2977-4F0B-B9CD-50A256356EA2}" srcOrd="0" destOrd="0" presId="urn:microsoft.com/office/officeart/2008/layout/LinedList"/>
    <dgm:cxn modelId="{A064A41C-56EF-44E1-BCAA-10B8D083284B}" type="presParOf" srcId="{A7A3BA46-466E-4C64-9995-2553C8B70DEB}" destId="{D320728F-2C6A-4CE7-A2DA-79DA6D611C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AE985-771F-48D6-BE8A-64974AE4D25A}">
      <dsp:nvSpPr>
        <dsp:cNvPr id="0" name=""/>
        <dsp:cNvSpPr/>
      </dsp:nvSpPr>
      <dsp:spPr>
        <a:xfrm>
          <a:off x="973190" y="930474"/>
          <a:ext cx="1264141" cy="1264141"/>
        </a:xfrm>
        <a:prstGeom prst="ellipse">
          <a:avLst/>
        </a:prstGeom>
        <a:solidFill>
          <a:srgbClr val="3A6F8F"/>
        </a:solidFill>
        <a:ln>
          <a:noFill/>
        </a:ln>
        <a:effectLst/>
      </dsp:spPr>
      <dsp:style>
        <a:lnRef idx="0">
          <a:scrgbClr r="0" g="0" b="0"/>
        </a:lnRef>
        <a:fillRef idx="1">
          <a:scrgbClr r="0" g="0" b="0"/>
        </a:fillRef>
        <a:effectRef idx="0">
          <a:scrgbClr r="0" g="0" b="0"/>
        </a:effectRef>
        <a:fontRef idx="minor"/>
      </dsp:style>
    </dsp:sp>
    <dsp:sp modelId="{02F25150-0926-4EC2-AE2D-889EC667F3B5}">
      <dsp:nvSpPr>
        <dsp:cNvPr id="0" name=""/>
        <dsp:cNvSpPr/>
      </dsp:nvSpPr>
      <dsp:spPr>
        <a:xfrm>
          <a:off x="1242597" y="1199881"/>
          <a:ext cx="725326" cy="7253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B1FEBF-0A9C-4D57-9C06-0C1510FCBAC6}">
      <dsp:nvSpPr>
        <dsp:cNvPr id="0" name=""/>
        <dsp:cNvSpPr/>
      </dsp:nvSpPr>
      <dsp:spPr>
        <a:xfrm>
          <a:off x="569079" y="2588364"/>
          <a:ext cx="2072362"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501(c)(3) Organization</a:t>
          </a:r>
        </a:p>
      </dsp:txBody>
      <dsp:txXfrm>
        <a:off x="569079" y="2588364"/>
        <a:ext cx="2072362" cy="832500"/>
      </dsp:txXfrm>
    </dsp:sp>
    <dsp:sp modelId="{14268BE2-3583-4A73-B461-0827D5ECE453}">
      <dsp:nvSpPr>
        <dsp:cNvPr id="0" name=""/>
        <dsp:cNvSpPr/>
      </dsp:nvSpPr>
      <dsp:spPr>
        <a:xfrm>
          <a:off x="3408216" y="930474"/>
          <a:ext cx="1264141" cy="1264141"/>
        </a:xfrm>
        <a:prstGeom prst="ellipse">
          <a:avLst/>
        </a:prstGeom>
        <a:solidFill>
          <a:srgbClr val="353638"/>
        </a:solidFill>
        <a:ln>
          <a:noFill/>
        </a:ln>
        <a:effectLst/>
      </dsp:spPr>
      <dsp:style>
        <a:lnRef idx="0">
          <a:scrgbClr r="0" g="0" b="0"/>
        </a:lnRef>
        <a:fillRef idx="1">
          <a:scrgbClr r="0" g="0" b="0"/>
        </a:fillRef>
        <a:effectRef idx="0">
          <a:scrgbClr r="0" g="0" b="0"/>
        </a:effectRef>
        <a:fontRef idx="minor"/>
      </dsp:style>
    </dsp:sp>
    <dsp:sp modelId="{D79FE56A-B5FC-4FAB-AB22-721A967FFA55}">
      <dsp:nvSpPr>
        <dsp:cNvPr id="0" name=""/>
        <dsp:cNvSpPr/>
      </dsp:nvSpPr>
      <dsp:spPr>
        <a:xfrm>
          <a:off x="3677623" y="1199881"/>
          <a:ext cx="725326" cy="7253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77AE87-7CB9-4ADA-8566-691361CB7B39}">
      <dsp:nvSpPr>
        <dsp:cNvPr id="0" name=""/>
        <dsp:cNvSpPr/>
      </dsp:nvSpPr>
      <dsp:spPr>
        <a:xfrm>
          <a:off x="3004105" y="2588364"/>
          <a:ext cx="2072362"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Subsidiary of the Indiana Chamber of Commerce</a:t>
          </a:r>
        </a:p>
      </dsp:txBody>
      <dsp:txXfrm>
        <a:off x="3004105" y="2588364"/>
        <a:ext cx="2072362" cy="832500"/>
      </dsp:txXfrm>
    </dsp:sp>
    <dsp:sp modelId="{41CBCDB6-7137-4B87-B808-0F92A86DBEDB}">
      <dsp:nvSpPr>
        <dsp:cNvPr id="0" name=""/>
        <dsp:cNvSpPr/>
      </dsp:nvSpPr>
      <dsp:spPr>
        <a:xfrm>
          <a:off x="5829570" y="941133"/>
          <a:ext cx="1291484" cy="1221501"/>
        </a:xfrm>
        <a:prstGeom prst="ellipse">
          <a:avLst/>
        </a:prstGeom>
        <a:solidFill>
          <a:srgbClr val="78A22F"/>
        </a:solidFill>
        <a:ln>
          <a:noFill/>
        </a:ln>
        <a:effectLst/>
      </dsp:spPr>
      <dsp:style>
        <a:lnRef idx="0">
          <a:scrgbClr r="0" g="0" b="0"/>
        </a:lnRef>
        <a:fillRef idx="1">
          <a:scrgbClr r="0" g="0" b="0"/>
        </a:fillRef>
        <a:effectRef idx="0">
          <a:scrgbClr r="0" g="0" b="0"/>
        </a:effectRef>
        <a:fontRef idx="minor"/>
      </dsp:style>
    </dsp:sp>
    <dsp:sp modelId="{6FE23433-8995-450D-AD23-39A54AA19EE4}">
      <dsp:nvSpPr>
        <dsp:cNvPr id="0" name=""/>
        <dsp:cNvSpPr/>
      </dsp:nvSpPr>
      <dsp:spPr>
        <a:xfrm>
          <a:off x="6112649" y="1189221"/>
          <a:ext cx="725326" cy="72532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42F825-7E2F-4A72-A305-C4A3FE4D2324}">
      <dsp:nvSpPr>
        <dsp:cNvPr id="0" name=""/>
        <dsp:cNvSpPr/>
      </dsp:nvSpPr>
      <dsp:spPr>
        <a:xfrm>
          <a:off x="5439131" y="2577704"/>
          <a:ext cx="2072362"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Workplace and Community Well-Being</a:t>
          </a:r>
        </a:p>
      </dsp:txBody>
      <dsp:txXfrm>
        <a:off x="5439131" y="2577704"/>
        <a:ext cx="2072362" cy="832500"/>
      </dsp:txXfrm>
    </dsp:sp>
    <dsp:sp modelId="{DEB28AED-2225-4ADA-9FD6-A33F054D88FA}">
      <dsp:nvSpPr>
        <dsp:cNvPr id="0" name=""/>
        <dsp:cNvSpPr/>
      </dsp:nvSpPr>
      <dsp:spPr>
        <a:xfrm>
          <a:off x="8278268" y="930474"/>
          <a:ext cx="1264141" cy="1264141"/>
        </a:xfrm>
        <a:prstGeom prst="ellipse">
          <a:avLst/>
        </a:prstGeom>
        <a:solidFill>
          <a:srgbClr val="003045"/>
        </a:solidFill>
        <a:ln>
          <a:noFill/>
        </a:ln>
        <a:effectLst/>
      </dsp:spPr>
      <dsp:style>
        <a:lnRef idx="0">
          <a:scrgbClr r="0" g="0" b="0"/>
        </a:lnRef>
        <a:fillRef idx="1">
          <a:scrgbClr r="0" g="0" b="0"/>
        </a:fillRef>
        <a:effectRef idx="0">
          <a:scrgbClr r="0" g="0" b="0"/>
        </a:effectRef>
        <a:fontRef idx="minor"/>
      </dsp:style>
    </dsp:sp>
    <dsp:sp modelId="{BAFF14E3-24D1-489B-9E4A-EB22AA02AA09}">
      <dsp:nvSpPr>
        <dsp:cNvPr id="0" name=""/>
        <dsp:cNvSpPr/>
      </dsp:nvSpPr>
      <dsp:spPr>
        <a:xfrm>
          <a:off x="8547675" y="1199881"/>
          <a:ext cx="725326" cy="72532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6A805C-67CA-43B8-8EE4-BCD81BBFE745}">
      <dsp:nvSpPr>
        <dsp:cNvPr id="0" name=""/>
        <dsp:cNvSpPr/>
      </dsp:nvSpPr>
      <dsp:spPr>
        <a:xfrm>
          <a:off x="7874157" y="2588364"/>
          <a:ext cx="2072362"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Member Organization</a:t>
          </a:r>
        </a:p>
      </dsp:txBody>
      <dsp:txXfrm>
        <a:off x="7874157" y="2588364"/>
        <a:ext cx="2072362" cy="83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7119B-1B58-4F69-81CF-945BCA49737E}">
      <dsp:nvSpPr>
        <dsp:cNvPr id="0" name=""/>
        <dsp:cNvSpPr/>
      </dsp:nvSpPr>
      <dsp:spPr>
        <a:xfrm>
          <a:off x="661" y="313320"/>
          <a:ext cx="2580191" cy="15481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Indiana ranks 24</a:t>
          </a:r>
          <a:r>
            <a:rPr lang="en-US" sz="1700" kern="1200" baseline="30000"/>
            <a:t>th</a:t>
          </a:r>
          <a:r>
            <a:rPr lang="en-US" sz="1700" kern="1200"/>
            <a:t> in the nation in Mental Health America’s 2024 National Mental Health Rankings</a:t>
          </a:r>
        </a:p>
      </dsp:txBody>
      <dsp:txXfrm>
        <a:off x="661" y="313320"/>
        <a:ext cx="2580191" cy="1548114"/>
      </dsp:txXfrm>
    </dsp:sp>
    <dsp:sp modelId="{F3403464-70BB-45E8-9D5C-5C10796FAC19}">
      <dsp:nvSpPr>
        <dsp:cNvPr id="0" name=""/>
        <dsp:cNvSpPr/>
      </dsp:nvSpPr>
      <dsp:spPr>
        <a:xfrm>
          <a:off x="2838872" y="313320"/>
          <a:ext cx="2580191" cy="15481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Approximately 1 in 4 adults, or</a:t>
          </a:r>
          <a:r>
            <a:rPr lang="en-US" sz="1700" b="1" kern="1200"/>
            <a:t>1.26 million people in Indiana </a:t>
          </a:r>
          <a:r>
            <a:rPr lang="en-US" sz="1700" kern="1200"/>
            <a:t>have a mental health condition. </a:t>
          </a:r>
        </a:p>
      </dsp:txBody>
      <dsp:txXfrm>
        <a:off x="2838872" y="313320"/>
        <a:ext cx="2580191" cy="1548114"/>
      </dsp:txXfrm>
    </dsp:sp>
    <dsp:sp modelId="{DECED185-651E-4E11-BC3E-EC01F31E19C2}">
      <dsp:nvSpPr>
        <dsp:cNvPr id="0" name=""/>
        <dsp:cNvSpPr/>
      </dsp:nvSpPr>
      <dsp:spPr>
        <a:xfrm>
          <a:off x="661" y="2119454"/>
          <a:ext cx="2580191" cy="15481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Indiana has approximately 530 residents for every one mental health provider.  </a:t>
          </a:r>
        </a:p>
        <a:p>
          <a:pPr marL="114300" lvl="1" indent="-114300" algn="l" defTabSz="577850">
            <a:lnSpc>
              <a:spcPct val="90000"/>
            </a:lnSpc>
            <a:spcBef>
              <a:spcPct val="0"/>
            </a:spcBef>
            <a:spcAft>
              <a:spcPct val="15000"/>
            </a:spcAft>
            <a:buFontTx/>
            <a:buNone/>
          </a:pPr>
          <a:r>
            <a:rPr lang="en-US" sz="1300" kern="1200" dirty="0"/>
            <a:t>  </a:t>
          </a:r>
        </a:p>
      </dsp:txBody>
      <dsp:txXfrm>
        <a:off x="661" y="2119454"/>
        <a:ext cx="2580191" cy="1548114"/>
      </dsp:txXfrm>
    </dsp:sp>
    <dsp:sp modelId="{4B02B081-F012-4496-8023-DD9ED97233D2}">
      <dsp:nvSpPr>
        <dsp:cNvPr id="0" name=""/>
        <dsp:cNvSpPr/>
      </dsp:nvSpPr>
      <dsp:spPr>
        <a:xfrm>
          <a:off x="2838872" y="2119454"/>
          <a:ext cx="2580191" cy="15481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Each month about 190,000 people in Indiana who experience a mental illness are unable to see a doctor due to costs.  </a:t>
          </a:r>
        </a:p>
      </dsp:txBody>
      <dsp:txXfrm>
        <a:off x="2838872" y="2119454"/>
        <a:ext cx="2580191" cy="1548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806D1-FC8B-427D-8493-04543BDBBAFC}">
      <dsp:nvSpPr>
        <dsp:cNvPr id="0" name=""/>
        <dsp:cNvSpPr/>
      </dsp:nvSpPr>
      <dsp:spPr>
        <a:xfrm>
          <a:off x="491612" y="708776"/>
          <a:ext cx="1438665" cy="1438665"/>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DD819B-6342-4584-82FC-9BEC5023549B}">
      <dsp:nvSpPr>
        <dsp:cNvPr id="0" name=""/>
        <dsp:cNvSpPr/>
      </dsp:nvSpPr>
      <dsp:spPr>
        <a:xfrm>
          <a:off x="798213" y="1015377"/>
          <a:ext cx="825463" cy="8254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072AB-AE0F-4BB5-A0F8-BD6428DDB8A4}">
      <dsp:nvSpPr>
        <dsp:cNvPr id="0" name=""/>
        <dsp:cNvSpPr/>
      </dsp:nvSpPr>
      <dsp:spPr>
        <a:xfrm>
          <a:off x="31711" y="2595550"/>
          <a:ext cx="235846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Assess your current worksite</a:t>
          </a:r>
        </a:p>
      </dsp:txBody>
      <dsp:txXfrm>
        <a:off x="31711" y="2595550"/>
        <a:ext cx="2358468" cy="720000"/>
      </dsp:txXfrm>
    </dsp:sp>
    <dsp:sp modelId="{68499E62-7DA4-46F4-BB04-33FEF74313EF}">
      <dsp:nvSpPr>
        <dsp:cNvPr id="0" name=""/>
        <dsp:cNvSpPr/>
      </dsp:nvSpPr>
      <dsp:spPr>
        <a:xfrm>
          <a:off x="3262812" y="708776"/>
          <a:ext cx="1438665" cy="1438665"/>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19479-7E04-4C59-934F-846D30827141}">
      <dsp:nvSpPr>
        <dsp:cNvPr id="0" name=""/>
        <dsp:cNvSpPr/>
      </dsp:nvSpPr>
      <dsp:spPr>
        <a:xfrm>
          <a:off x="3569413" y="1015377"/>
          <a:ext cx="825463" cy="8254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1A88A-532D-4B1D-A15D-29F868F335C3}">
      <dsp:nvSpPr>
        <dsp:cNvPr id="0" name=""/>
        <dsp:cNvSpPr/>
      </dsp:nvSpPr>
      <dsp:spPr>
        <a:xfrm>
          <a:off x="2802911" y="2595550"/>
          <a:ext cx="235846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Accommodations</a:t>
          </a:r>
        </a:p>
      </dsp:txBody>
      <dsp:txXfrm>
        <a:off x="2802911" y="2595550"/>
        <a:ext cx="2358468" cy="720000"/>
      </dsp:txXfrm>
    </dsp:sp>
    <dsp:sp modelId="{EDA190A7-667C-4EC2-B3D6-EA220422B65C}">
      <dsp:nvSpPr>
        <dsp:cNvPr id="0" name=""/>
        <dsp:cNvSpPr/>
      </dsp:nvSpPr>
      <dsp:spPr>
        <a:xfrm>
          <a:off x="6034012" y="708776"/>
          <a:ext cx="1438665" cy="1438665"/>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29D0F-5DED-4D39-B8E7-02806EF6903A}">
      <dsp:nvSpPr>
        <dsp:cNvPr id="0" name=""/>
        <dsp:cNvSpPr/>
      </dsp:nvSpPr>
      <dsp:spPr>
        <a:xfrm>
          <a:off x="6340613" y="1015377"/>
          <a:ext cx="825463" cy="8254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B4F7C-2275-40C7-88CD-D430650B2412}">
      <dsp:nvSpPr>
        <dsp:cNvPr id="0" name=""/>
        <dsp:cNvSpPr/>
      </dsp:nvSpPr>
      <dsp:spPr>
        <a:xfrm>
          <a:off x="5574111" y="2595550"/>
          <a:ext cx="235846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Workplace policies</a:t>
          </a:r>
        </a:p>
      </dsp:txBody>
      <dsp:txXfrm>
        <a:off x="5574111" y="2595550"/>
        <a:ext cx="2358468" cy="720000"/>
      </dsp:txXfrm>
    </dsp:sp>
    <dsp:sp modelId="{6116B602-2E0D-480E-ADBF-7E7071DA5359}">
      <dsp:nvSpPr>
        <dsp:cNvPr id="0" name=""/>
        <dsp:cNvSpPr/>
      </dsp:nvSpPr>
      <dsp:spPr>
        <a:xfrm>
          <a:off x="8805212" y="708776"/>
          <a:ext cx="1438665" cy="1438665"/>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A42C6-8BCC-4CDA-ABAA-B4A31A888071}">
      <dsp:nvSpPr>
        <dsp:cNvPr id="0" name=""/>
        <dsp:cNvSpPr/>
      </dsp:nvSpPr>
      <dsp:spPr>
        <a:xfrm>
          <a:off x="9111813" y="1015377"/>
          <a:ext cx="825463" cy="8254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28E71-E122-4225-ABD3-F232930CA610}">
      <dsp:nvSpPr>
        <dsp:cNvPr id="0" name=""/>
        <dsp:cNvSpPr/>
      </dsp:nvSpPr>
      <dsp:spPr>
        <a:xfrm>
          <a:off x="8345311" y="2595550"/>
          <a:ext cx="235846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Promote your efforts</a:t>
          </a:r>
        </a:p>
      </dsp:txBody>
      <dsp:txXfrm>
        <a:off x="8345311" y="2595550"/>
        <a:ext cx="2358468"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DFDCC-C529-4B8A-8A94-B80B8646F614}">
      <dsp:nvSpPr>
        <dsp:cNvPr id="0" name=""/>
        <dsp:cNvSpPr/>
      </dsp:nvSpPr>
      <dsp:spPr>
        <a:xfrm>
          <a:off x="5233" y="89008"/>
          <a:ext cx="3783120" cy="1161234"/>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Develop a communication plan, and include these key elements</a:t>
          </a:r>
        </a:p>
      </dsp:txBody>
      <dsp:txXfrm>
        <a:off x="585850" y="89008"/>
        <a:ext cx="2621886" cy="1161234"/>
      </dsp:txXfrm>
    </dsp:sp>
    <dsp:sp modelId="{151BF978-E655-47B1-AC60-431E7A337F31}">
      <dsp:nvSpPr>
        <dsp:cNvPr id="0" name=""/>
        <dsp:cNvSpPr/>
      </dsp:nvSpPr>
      <dsp:spPr>
        <a:xfrm>
          <a:off x="5233" y="1395396"/>
          <a:ext cx="3026496" cy="22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b="1" kern="1200"/>
            <a:t>Goals (SMART)</a:t>
          </a:r>
        </a:p>
        <a:p>
          <a:pPr marL="228600" lvl="1" indent="-228600" algn="l" defTabSz="889000">
            <a:lnSpc>
              <a:spcPct val="90000"/>
            </a:lnSpc>
            <a:spcBef>
              <a:spcPct val="0"/>
            </a:spcBef>
            <a:spcAft>
              <a:spcPct val="15000"/>
            </a:spcAft>
            <a:buChar char="•"/>
          </a:pPr>
          <a:r>
            <a:rPr lang="en-US" sz="2000" b="1" kern="1200"/>
            <a:t>Objectives </a:t>
          </a:r>
        </a:p>
        <a:p>
          <a:pPr marL="228600" lvl="1" indent="-228600" algn="l" defTabSz="889000">
            <a:lnSpc>
              <a:spcPct val="90000"/>
            </a:lnSpc>
            <a:spcBef>
              <a:spcPct val="0"/>
            </a:spcBef>
            <a:spcAft>
              <a:spcPct val="15000"/>
            </a:spcAft>
            <a:buChar char="•"/>
          </a:pPr>
          <a:r>
            <a:rPr lang="en-US" sz="2000" b="1" kern="1200"/>
            <a:t>Target Audience</a:t>
          </a:r>
        </a:p>
        <a:p>
          <a:pPr marL="228600" lvl="1" indent="-228600" algn="l" defTabSz="889000">
            <a:lnSpc>
              <a:spcPct val="90000"/>
            </a:lnSpc>
            <a:spcBef>
              <a:spcPct val="0"/>
            </a:spcBef>
            <a:spcAft>
              <a:spcPct val="15000"/>
            </a:spcAft>
            <a:buChar char="•"/>
          </a:pPr>
          <a:r>
            <a:rPr lang="en-US" sz="2000" b="1" kern="1200"/>
            <a:t>Strategies</a:t>
          </a:r>
        </a:p>
        <a:p>
          <a:pPr marL="228600" lvl="1" indent="-228600" algn="l" defTabSz="889000">
            <a:lnSpc>
              <a:spcPct val="90000"/>
            </a:lnSpc>
            <a:spcBef>
              <a:spcPct val="0"/>
            </a:spcBef>
            <a:spcAft>
              <a:spcPct val="15000"/>
            </a:spcAft>
            <a:buChar char="•"/>
          </a:pPr>
          <a:r>
            <a:rPr lang="en-US" sz="2000" b="1" kern="1200"/>
            <a:t>Key Messages </a:t>
          </a:r>
        </a:p>
        <a:p>
          <a:pPr marL="228600" lvl="1" indent="-228600" algn="l" defTabSz="889000">
            <a:lnSpc>
              <a:spcPct val="90000"/>
            </a:lnSpc>
            <a:spcBef>
              <a:spcPct val="0"/>
            </a:spcBef>
            <a:spcAft>
              <a:spcPct val="15000"/>
            </a:spcAft>
            <a:buChar char="•"/>
          </a:pPr>
          <a:r>
            <a:rPr lang="en-US" sz="2000" b="1" kern="1200"/>
            <a:t>Communication channels</a:t>
          </a:r>
        </a:p>
        <a:p>
          <a:pPr marL="228600" lvl="1" indent="-228600" algn="l" defTabSz="889000">
            <a:lnSpc>
              <a:spcPct val="90000"/>
            </a:lnSpc>
            <a:spcBef>
              <a:spcPct val="0"/>
            </a:spcBef>
            <a:spcAft>
              <a:spcPct val="15000"/>
            </a:spcAft>
            <a:buChar char="•"/>
          </a:pPr>
          <a:r>
            <a:rPr lang="en-US" sz="2000" b="1" kern="1200"/>
            <a:t>Budget</a:t>
          </a:r>
        </a:p>
      </dsp:txBody>
      <dsp:txXfrm>
        <a:off x="5233" y="1395396"/>
        <a:ext cx="3026496" cy="2205000"/>
      </dsp:txXfrm>
    </dsp:sp>
    <dsp:sp modelId="{7A1719AE-8F7A-4651-9DCC-29E0DF5CFBC5}">
      <dsp:nvSpPr>
        <dsp:cNvPr id="0" name=""/>
        <dsp:cNvSpPr/>
      </dsp:nvSpPr>
      <dsp:spPr>
        <a:xfrm>
          <a:off x="3572354" y="89008"/>
          <a:ext cx="3783120" cy="1161234"/>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Marketing Tips</a:t>
          </a:r>
        </a:p>
      </dsp:txBody>
      <dsp:txXfrm>
        <a:off x="4152971" y="89008"/>
        <a:ext cx="2621886" cy="1161234"/>
      </dsp:txXfrm>
    </dsp:sp>
    <dsp:sp modelId="{2BF06822-7F20-4092-997F-55FC3D9A4D00}">
      <dsp:nvSpPr>
        <dsp:cNvPr id="0" name=""/>
        <dsp:cNvSpPr/>
      </dsp:nvSpPr>
      <dsp:spPr>
        <a:xfrm>
          <a:off x="3572354" y="1395396"/>
          <a:ext cx="3026496" cy="22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b="1" kern="1200"/>
            <a:t>Build a wellness brand</a:t>
          </a:r>
        </a:p>
        <a:p>
          <a:pPr marL="228600" lvl="1" indent="-228600" algn="l" defTabSz="889000">
            <a:lnSpc>
              <a:spcPct val="90000"/>
            </a:lnSpc>
            <a:spcBef>
              <a:spcPct val="0"/>
            </a:spcBef>
            <a:spcAft>
              <a:spcPct val="15000"/>
            </a:spcAft>
            <a:buChar char="•"/>
          </a:pPr>
          <a:r>
            <a:rPr lang="en-US" sz="2000" b="1" kern="1200"/>
            <a:t>Launch your program</a:t>
          </a:r>
        </a:p>
        <a:p>
          <a:pPr marL="228600" lvl="1" indent="-228600" algn="l" defTabSz="889000">
            <a:lnSpc>
              <a:spcPct val="90000"/>
            </a:lnSpc>
            <a:spcBef>
              <a:spcPct val="0"/>
            </a:spcBef>
            <a:spcAft>
              <a:spcPct val="15000"/>
            </a:spcAft>
            <a:buChar char="•"/>
          </a:pPr>
          <a:r>
            <a:rPr lang="en-US" sz="2000" b="1" kern="1200"/>
            <a:t>Leverage special events</a:t>
          </a:r>
        </a:p>
        <a:p>
          <a:pPr marL="228600" lvl="1" indent="-228600" algn="l" defTabSz="889000">
            <a:lnSpc>
              <a:spcPct val="90000"/>
            </a:lnSpc>
            <a:spcBef>
              <a:spcPct val="0"/>
            </a:spcBef>
            <a:spcAft>
              <a:spcPct val="15000"/>
            </a:spcAft>
            <a:buChar char="•"/>
          </a:pPr>
          <a:r>
            <a:rPr lang="en-US" sz="2000" b="1" kern="1200"/>
            <a:t>Review and evaluate</a:t>
          </a:r>
        </a:p>
      </dsp:txBody>
      <dsp:txXfrm>
        <a:off x="3572354" y="1395396"/>
        <a:ext cx="3026496" cy="2205000"/>
      </dsp:txXfrm>
    </dsp:sp>
    <dsp:sp modelId="{954C4B26-59F3-41CE-8A45-082D086850BE}">
      <dsp:nvSpPr>
        <dsp:cNvPr id="0" name=""/>
        <dsp:cNvSpPr/>
      </dsp:nvSpPr>
      <dsp:spPr>
        <a:xfrm>
          <a:off x="7139474" y="89008"/>
          <a:ext cx="3783120" cy="1161234"/>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Identify available resources</a:t>
          </a:r>
        </a:p>
      </dsp:txBody>
      <dsp:txXfrm>
        <a:off x="7720091" y="89008"/>
        <a:ext cx="2621886" cy="1161234"/>
      </dsp:txXfrm>
    </dsp:sp>
    <dsp:sp modelId="{E1006B83-585C-465A-8B83-8C416989127B}">
      <dsp:nvSpPr>
        <dsp:cNvPr id="0" name=""/>
        <dsp:cNvSpPr/>
      </dsp:nvSpPr>
      <dsp:spPr>
        <a:xfrm>
          <a:off x="7139474" y="1395396"/>
          <a:ext cx="3026496" cy="22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b="1" kern="1200"/>
            <a:t>Current programs or in-house resources</a:t>
          </a:r>
        </a:p>
        <a:p>
          <a:pPr marL="228600" lvl="1" indent="-228600" algn="l" defTabSz="889000">
            <a:lnSpc>
              <a:spcPct val="90000"/>
            </a:lnSpc>
            <a:spcBef>
              <a:spcPct val="0"/>
            </a:spcBef>
            <a:spcAft>
              <a:spcPct val="15000"/>
            </a:spcAft>
            <a:buChar char="•"/>
          </a:pPr>
          <a:r>
            <a:rPr lang="en-US" sz="2000" b="1" kern="1200"/>
            <a:t>Internal leadership to help promote</a:t>
          </a:r>
        </a:p>
        <a:p>
          <a:pPr marL="228600" lvl="1" indent="-228600" algn="l" defTabSz="889000">
            <a:lnSpc>
              <a:spcPct val="90000"/>
            </a:lnSpc>
            <a:spcBef>
              <a:spcPct val="0"/>
            </a:spcBef>
            <a:spcAft>
              <a:spcPct val="15000"/>
            </a:spcAft>
            <a:buChar char="•"/>
          </a:pPr>
          <a:r>
            <a:rPr lang="en-US" sz="2000" b="1" kern="1200"/>
            <a:t>Vendor partners</a:t>
          </a:r>
        </a:p>
        <a:p>
          <a:pPr marL="228600" lvl="1" indent="-228600" algn="l" defTabSz="889000">
            <a:lnSpc>
              <a:spcPct val="90000"/>
            </a:lnSpc>
            <a:spcBef>
              <a:spcPct val="0"/>
            </a:spcBef>
            <a:spcAft>
              <a:spcPct val="15000"/>
            </a:spcAft>
            <a:buChar char="•"/>
          </a:pPr>
          <a:r>
            <a:rPr lang="en-US" sz="2000" b="1" kern="1200"/>
            <a:t>Outside organization resources</a:t>
          </a:r>
        </a:p>
      </dsp:txBody>
      <dsp:txXfrm>
        <a:off x="7139474" y="1395396"/>
        <a:ext cx="3026496" cy="220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79058-AE8A-4A92-86B5-F22A82C91070}">
      <dsp:nvSpPr>
        <dsp:cNvPr id="0" name=""/>
        <dsp:cNvSpPr/>
      </dsp:nvSpPr>
      <dsp:spPr>
        <a:xfrm>
          <a:off x="0" y="80644"/>
          <a:ext cx="6666833" cy="17046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43% of US employees work remotely at least some of the time according to Gallup</a:t>
          </a:r>
        </a:p>
      </dsp:txBody>
      <dsp:txXfrm>
        <a:off x="83216" y="163860"/>
        <a:ext cx="6500401" cy="1538258"/>
      </dsp:txXfrm>
    </dsp:sp>
    <dsp:sp modelId="{9F82D520-D651-4A6E-AEE9-765C2A77DA7A}">
      <dsp:nvSpPr>
        <dsp:cNvPr id="0" name=""/>
        <dsp:cNvSpPr/>
      </dsp:nvSpPr>
      <dsp:spPr>
        <a:xfrm>
          <a:off x="0" y="1874614"/>
          <a:ext cx="6666833" cy="170469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 2023 the US Surgeon General reported that Americans are in the midst of an “epidemic of loneliness”</a:t>
          </a:r>
        </a:p>
      </dsp:txBody>
      <dsp:txXfrm>
        <a:off x="83216" y="1957830"/>
        <a:ext cx="6500401" cy="1538258"/>
      </dsp:txXfrm>
    </dsp:sp>
    <dsp:sp modelId="{17CCCD45-8578-4033-BE61-67DB75CE86A9}">
      <dsp:nvSpPr>
        <dsp:cNvPr id="0" name=""/>
        <dsp:cNvSpPr/>
      </dsp:nvSpPr>
      <dsp:spPr>
        <a:xfrm>
          <a:off x="0" y="3668585"/>
          <a:ext cx="6666833" cy="170469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62% of American workers report feeling heightened levels of loneliness.   </a:t>
          </a:r>
        </a:p>
      </dsp:txBody>
      <dsp:txXfrm>
        <a:off x="83216" y="3751801"/>
        <a:ext cx="6500401" cy="15382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443B5-C87F-4B32-B344-D2A1ADFE3DD9}">
      <dsp:nvSpPr>
        <dsp:cNvPr id="0" name=""/>
        <dsp:cNvSpPr/>
      </dsp:nvSpPr>
      <dsp:spPr>
        <a:xfrm>
          <a:off x="1721494" y="0"/>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DF0A6-094B-4A0A-A745-F96224CA5ACD}">
      <dsp:nvSpPr>
        <dsp:cNvPr id="0" name=""/>
        <dsp:cNvSpPr/>
      </dsp:nvSpPr>
      <dsp:spPr>
        <a:xfrm>
          <a:off x="747420" y="1441022"/>
          <a:ext cx="4315781" cy="1497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1" kern="1200" dirty="0"/>
            <a:t>Establish affinity groups for employees to connect with coworkers who share their identities and experiences </a:t>
          </a:r>
          <a:endParaRPr lang="en-US" sz="2400" kern="1200" dirty="0"/>
        </a:p>
      </dsp:txBody>
      <dsp:txXfrm>
        <a:off x="747420" y="1441022"/>
        <a:ext cx="4315781" cy="1497036"/>
      </dsp:txXfrm>
    </dsp:sp>
    <dsp:sp modelId="{7A37D3AA-F500-4EA4-AC18-F5930D05F661}">
      <dsp:nvSpPr>
        <dsp:cNvPr id="0" name=""/>
        <dsp:cNvSpPr/>
      </dsp:nvSpPr>
      <dsp:spPr>
        <a:xfrm>
          <a:off x="454680" y="2977620"/>
          <a:ext cx="4315781" cy="106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pPr>
          <a:r>
            <a:rPr lang="en-US" sz="1900" kern="1200" dirty="0"/>
            <a:t>Consider utilizing online collaboration tools such as Slack, Microsoft Teams, etc. to foster these communications remotely.   </a:t>
          </a:r>
        </a:p>
      </dsp:txBody>
      <dsp:txXfrm>
        <a:off x="454680" y="2977620"/>
        <a:ext cx="4315781" cy="1068180"/>
      </dsp:txXfrm>
    </dsp:sp>
    <dsp:sp modelId="{0A9AC5FD-13E1-4046-98D5-BDD905B36781}">
      <dsp:nvSpPr>
        <dsp:cNvPr id="0" name=""/>
        <dsp:cNvSpPr/>
      </dsp:nvSpPr>
      <dsp:spPr>
        <a:xfrm>
          <a:off x="6950870" y="0"/>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2F7F7-C5B6-4603-9B6A-0DAFB561BE6E}">
      <dsp:nvSpPr>
        <dsp:cNvPr id="0" name=""/>
        <dsp:cNvSpPr/>
      </dsp:nvSpPr>
      <dsp:spPr>
        <a:xfrm>
          <a:off x="5818117" y="1714964"/>
          <a:ext cx="4315781" cy="1497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b="1" kern="1200" dirty="0"/>
            <a:t>Host company-wide volunteer days to encourage employees to connect with their local community</a:t>
          </a:r>
          <a:endParaRPr lang="en-US" sz="2400" kern="1200" dirty="0"/>
        </a:p>
      </dsp:txBody>
      <dsp:txXfrm>
        <a:off x="5818117" y="1714964"/>
        <a:ext cx="4315781" cy="1497036"/>
      </dsp:txXfrm>
    </dsp:sp>
    <dsp:sp modelId="{2B2CFB72-1B65-4BF2-8DC8-28DC1B087602}">
      <dsp:nvSpPr>
        <dsp:cNvPr id="0" name=""/>
        <dsp:cNvSpPr/>
      </dsp:nvSpPr>
      <dsp:spPr>
        <a:xfrm>
          <a:off x="5635430" y="3282426"/>
          <a:ext cx="4315781" cy="106818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8604E-66BE-422B-B34A-75FB66D8C350}">
      <dsp:nvSpPr>
        <dsp:cNvPr id="0" name=""/>
        <dsp:cNvSpPr/>
      </dsp:nvSpPr>
      <dsp:spPr>
        <a:xfrm>
          <a:off x="0" y="218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83FFB-B607-4D00-8009-FB890452B61C}">
      <dsp:nvSpPr>
        <dsp:cNvPr id="0" name=""/>
        <dsp:cNvSpPr/>
      </dsp:nvSpPr>
      <dsp:spPr>
        <a:xfrm>
          <a:off x="0" y="2182"/>
          <a:ext cx="10515600" cy="1488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Indiana’s health metrics show room for improvement in the areas of obesity and physical activity, tobacco use, maternal / infant health, access to healthcare, and mental health. </a:t>
          </a:r>
        </a:p>
      </dsp:txBody>
      <dsp:txXfrm>
        <a:off x="0" y="2182"/>
        <a:ext cx="10515600" cy="1488297"/>
      </dsp:txXfrm>
    </dsp:sp>
    <dsp:sp modelId="{58C10219-9C16-46EB-B66A-B7B9BE4D4733}">
      <dsp:nvSpPr>
        <dsp:cNvPr id="0" name=""/>
        <dsp:cNvSpPr/>
      </dsp:nvSpPr>
      <dsp:spPr>
        <a:xfrm>
          <a:off x="0" y="149048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CD914-B319-421B-BAE5-A5EDADD3FE04}">
      <dsp:nvSpPr>
        <dsp:cNvPr id="0" name=""/>
        <dsp:cNvSpPr/>
      </dsp:nvSpPr>
      <dsp:spPr>
        <a:xfrm>
          <a:off x="0" y="1490480"/>
          <a:ext cx="10515600" cy="1488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Cost effective ways to approach worksite wellbeing include: building a culture of health, adjusting company policies, and taking advantage of resources available through agencies such as IDOH and CDC.   </a:t>
          </a:r>
        </a:p>
      </dsp:txBody>
      <dsp:txXfrm>
        <a:off x="0" y="1490480"/>
        <a:ext cx="10515600" cy="1488297"/>
      </dsp:txXfrm>
    </dsp:sp>
    <dsp:sp modelId="{44CA6DA0-848F-4FFB-AEB1-5A0C7C3760B0}">
      <dsp:nvSpPr>
        <dsp:cNvPr id="0" name=""/>
        <dsp:cNvSpPr/>
      </dsp:nvSpPr>
      <dsp:spPr>
        <a:xfrm>
          <a:off x="0" y="297877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84687-2977-4F0B-B9CD-50A256356EA2}">
      <dsp:nvSpPr>
        <dsp:cNvPr id="0" name=""/>
        <dsp:cNvSpPr/>
      </dsp:nvSpPr>
      <dsp:spPr>
        <a:xfrm>
          <a:off x="0" y="2978777"/>
          <a:ext cx="10515600" cy="1488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Be creative in efforts to connect with remote employees.  If employees are local, schedule regular in-person social events.   Offering online challenges, virtual coffee hours, and recognition programs can also help remote employees feel more connected. </a:t>
          </a:r>
        </a:p>
      </dsp:txBody>
      <dsp:txXfrm>
        <a:off x="0" y="2978777"/>
        <a:ext cx="10515600" cy="148829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000EE-F8C4-4882-8DD3-BB4B3C4620CC}" type="datetimeFigureOut">
              <a:rPr lang="en-US" smtClean="0"/>
              <a:t>9/25/2024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7EC9C-68B5-4B52-88B3-DA518871A205}" type="slidenum">
              <a:rPr lang="en-US" smtClean="0"/>
              <a:t>‹#›</a:t>
            </a:fld>
            <a:endParaRPr lang="en-US" dirty="0"/>
          </a:p>
        </p:txBody>
      </p:sp>
    </p:spTree>
    <p:extLst>
      <p:ext uri="{BB962C8B-B14F-4D97-AF65-F5344CB8AC3E}">
        <p14:creationId xmlns:p14="http://schemas.microsoft.com/office/powerpoint/2010/main" val="280956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da.gov/news-events/press-announcements/youth-e-cigarette-use-drops-lowest-level-deca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ellnessindiana.org/indiana-workplace-substance-use-recovery-survey-2022/"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icoc-my.sharepoint.com/:b:/g/personal/tspataro_indianachamber_com/EfC5rc7Q1hxItapyCKH33w4BMuAIFwONacPhK_6sM0fICA?e=xDhZZ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n.gov/health/dnpa/files/16_Worksite-toolkit-web-final.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n.gov/health/dnpa/workplace-wellnes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health.gov/news/category/national-health-observances" TargetMode="External"/><Relationship Id="rId5" Type="http://schemas.openxmlformats.org/officeDocument/2006/relationships/hyperlink" Target="https://www.niams.nih.gov/community-outreach-initiative/health-observances" TargetMode="External"/><Relationship Id="rId4" Type="http://schemas.openxmlformats.org/officeDocument/2006/relationships/hyperlink" Target="https://nccd.cdc.gov/DPH_WHSC/HealthScorecard/Home.aspx"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wellnessindiana.org/engaging-managing-remote-employee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healthaction.org/whatsnew/meaningful-connections-in-the-wake-of-the-pandemic"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ealthaction.org/whatsnew/meaningful-connections-in-the-wake-of-the-pandemic"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mericashealthrankings.org/learn/reports/2023-annual-repor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ellnessindiana.org/wp-content/uploads/2023/08/Obesity-Impact-on-Indiana-Fact-Shee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da.gov/news-events/press-announcements/youth-e-cigarette-use-drops-lowest-level-deca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1</a:t>
            </a:fld>
            <a:endParaRPr lang="en-US" dirty="0"/>
          </a:p>
        </p:txBody>
      </p:sp>
    </p:spTree>
    <p:extLst>
      <p:ext uri="{BB962C8B-B14F-4D97-AF65-F5344CB8AC3E}">
        <p14:creationId xmlns:p14="http://schemas.microsoft.com/office/powerpoint/2010/main" val="2739177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Youth E-Cigarette Use Drops to Lowest Level in a Decade | FDA</a:t>
            </a:r>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10</a:t>
            </a:fld>
            <a:endParaRPr lang="en-US" dirty="0"/>
          </a:p>
        </p:txBody>
      </p:sp>
    </p:spTree>
    <p:extLst>
      <p:ext uri="{BB962C8B-B14F-4D97-AF65-F5344CB8AC3E}">
        <p14:creationId xmlns:p14="http://schemas.microsoft.com/office/powerpoint/2010/main" val="71097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preliminary data from 2023, Indiana's infant mortality rate stands at 6.5 deaths per 1,000 live births, a decrease from the 7.2 deaths per 1,000 recorded in the previous year. However, racial disparities remain significant, with the mortality rate for Black infants notably higher at 14.1 deaths per 1,000, compared to 7.9 for Hispanic infants and 5.6 for White infants. Contributing factors include limited access to prenatal care, socioeconomic issues, and higher preterm birth rates among certain populations​(Indiana Public Radio)​(Indiana.gov)​(WFYI Public Media).</a:t>
            </a:r>
          </a:p>
        </p:txBody>
      </p:sp>
      <p:sp>
        <p:nvSpPr>
          <p:cNvPr id="4" name="Slide Number Placeholder 3"/>
          <p:cNvSpPr>
            <a:spLocks noGrp="1"/>
          </p:cNvSpPr>
          <p:nvPr>
            <p:ph type="sldNum" sz="quarter" idx="5"/>
          </p:nvPr>
        </p:nvSpPr>
        <p:spPr/>
        <p:txBody>
          <a:bodyPr/>
          <a:lstStyle/>
          <a:p>
            <a:fld id="{9187EC9C-68B5-4B52-88B3-DA518871A205}" type="slidenum">
              <a:rPr lang="en-US" smtClean="0"/>
              <a:t>11</a:t>
            </a:fld>
            <a:endParaRPr lang="en-US" dirty="0"/>
          </a:p>
        </p:txBody>
      </p:sp>
    </p:spTree>
    <p:extLst>
      <p:ext uri="{BB962C8B-B14F-4D97-AF65-F5344CB8AC3E}">
        <p14:creationId xmlns:p14="http://schemas.microsoft.com/office/powerpoint/2010/main" val="111878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MHAI State of Mental Health in America Report released on 7/30/2024.   </a:t>
            </a:r>
          </a:p>
        </p:txBody>
      </p:sp>
      <p:sp>
        <p:nvSpPr>
          <p:cNvPr id="4" name="Slide Number Placeholder 3"/>
          <p:cNvSpPr>
            <a:spLocks noGrp="1"/>
          </p:cNvSpPr>
          <p:nvPr>
            <p:ph type="sldNum" sz="quarter" idx="5"/>
          </p:nvPr>
        </p:nvSpPr>
        <p:spPr/>
        <p:txBody>
          <a:bodyPr/>
          <a:lstStyle/>
          <a:p>
            <a:fld id="{9187EC9C-68B5-4B52-88B3-DA518871A205}" type="slidenum">
              <a:rPr lang="en-US" smtClean="0"/>
              <a:t>12</a:t>
            </a:fld>
            <a:endParaRPr lang="en-US" dirty="0"/>
          </a:p>
        </p:txBody>
      </p:sp>
    </p:spTree>
    <p:extLst>
      <p:ext uri="{BB962C8B-B14F-4D97-AF65-F5344CB8AC3E}">
        <p14:creationId xmlns:p14="http://schemas.microsoft.com/office/powerpoint/2010/main" val="1238946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Indiana Workplace Substance Use &amp; Recovery Survey 2022 - Wellness Council of Indiana (wellnessindiana.org)</a:t>
            </a:r>
            <a:endParaRPr lang="en-US" dirty="0"/>
          </a:p>
          <a:p>
            <a:endParaRPr lang="en-US" dirty="0"/>
          </a:p>
          <a:p>
            <a:r>
              <a:rPr lang="en-US" dirty="0" err="1">
                <a:hlinkClick r:id="rId4"/>
              </a:rPr>
              <a:t>RecoveryMentalHealthSurvey_Infographic</a:t>
            </a:r>
            <a:r>
              <a:rPr lang="en-US" dirty="0">
                <a:hlinkClick r:id="rId4"/>
              </a:rPr>
              <a:t> 1.pdf</a:t>
            </a:r>
            <a:endParaRPr lang="en-US" dirty="0"/>
          </a:p>
          <a:p>
            <a:endParaRPr lang="en-US" dirty="0"/>
          </a:p>
          <a:p>
            <a:r>
              <a:rPr lang="en-US" dirty="0"/>
              <a:t>I included all the images from this infographic in slides 12-15 so you can choose which ones to use.   </a:t>
            </a:r>
          </a:p>
        </p:txBody>
      </p:sp>
      <p:sp>
        <p:nvSpPr>
          <p:cNvPr id="4" name="Slide Number Placeholder 3"/>
          <p:cNvSpPr>
            <a:spLocks noGrp="1"/>
          </p:cNvSpPr>
          <p:nvPr>
            <p:ph type="sldNum" sz="quarter" idx="5"/>
          </p:nvPr>
        </p:nvSpPr>
        <p:spPr/>
        <p:txBody>
          <a:bodyPr/>
          <a:lstStyle/>
          <a:p>
            <a:fld id="{9187EC9C-68B5-4B52-88B3-DA518871A205}" type="slidenum">
              <a:rPr lang="en-US" smtClean="0"/>
              <a:t>13</a:t>
            </a:fld>
            <a:endParaRPr lang="en-US" dirty="0"/>
          </a:p>
        </p:txBody>
      </p:sp>
    </p:spTree>
    <p:extLst>
      <p:ext uri="{BB962C8B-B14F-4D97-AF65-F5344CB8AC3E}">
        <p14:creationId xmlns:p14="http://schemas.microsoft.com/office/powerpoint/2010/main" val="2940693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17</a:t>
            </a:fld>
            <a:endParaRPr lang="en-US" dirty="0"/>
          </a:p>
        </p:txBody>
      </p:sp>
    </p:spTree>
    <p:extLst>
      <p:ext uri="{BB962C8B-B14F-4D97-AF65-F5344CB8AC3E}">
        <p14:creationId xmlns:p14="http://schemas.microsoft.com/office/powerpoint/2010/main" val="32178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have a supportive culture of health in your organization? </a:t>
            </a:r>
            <a:r>
              <a:rPr lang="en-US" sz="1800" b="0" i="0" u="none" strike="noStrike" baseline="0" dirty="0">
                <a:latin typeface="MyriadPro-Light"/>
              </a:rPr>
              <a:t>Supporting healthier employee choices does not have to be dramatic or burdensome to be impactful.</a:t>
            </a:r>
            <a:endParaRPr lang="en-US" dirty="0"/>
          </a:p>
          <a:p>
            <a:pPr algn="l"/>
            <a:endParaRPr lang="en-US" sz="1800" b="0" i="0" u="none" strike="noStrike" baseline="0" dirty="0">
              <a:latin typeface="MyriadPro-Light"/>
            </a:endParaRPr>
          </a:p>
          <a:p>
            <a:pPr marL="285750" indent="-285750" algn="l">
              <a:buFont typeface="Arial" panose="020B0604020202020204" pitchFamily="34" charset="0"/>
              <a:buChar char="•"/>
            </a:pPr>
            <a:r>
              <a:rPr lang="en-US" sz="1800" b="0" i="0" u="none" strike="noStrike" baseline="0" dirty="0">
                <a:latin typeface="MyriadPro-Light"/>
              </a:rPr>
              <a:t>Identify and determine opportunities for promoting good health at your worksite.</a:t>
            </a:r>
          </a:p>
          <a:p>
            <a:pPr marL="285750" indent="-285750" algn="l">
              <a:buFont typeface="Arial" panose="020B0604020202020204" pitchFamily="34" charset="0"/>
              <a:buChar char="•"/>
            </a:pPr>
            <a:r>
              <a:rPr lang="en-US" sz="1800" b="0" i="0" u="none" strike="noStrike" baseline="0" dirty="0">
                <a:latin typeface="MyriadPro-Light"/>
              </a:rPr>
              <a:t>Use strategies and tools to implement policies, environmental supports and activities at your worksite to provide your employees with opportunities to make healthy choices easier.</a:t>
            </a:r>
          </a:p>
          <a:p>
            <a:pPr marL="285750" indent="-285750" algn="l">
              <a:buFont typeface="Arial" panose="020B0604020202020204" pitchFamily="34" charset="0"/>
              <a:buChar char="•"/>
            </a:pPr>
            <a:r>
              <a:rPr lang="en-US" sz="1800" b="0" i="0" u="none" strike="noStrike" baseline="0" dirty="0">
                <a:latin typeface="MyriadPro-Light"/>
              </a:rPr>
              <a:t>In an effort to foster healthier employees, many employers choose to promote a culture of health and well-being by changing worksite policies. </a:t>
            </a:r>
          </a:p>
          <a:p>
            <a:pPr marL="285750" indent="-285750" algn="l">
              <a:buFont typeface="Arial" panose="020B0604020202020204" pitchFamily="34" charset="0"/>
              <a:buChar char="•"/>
            </a:pPr>
            <a:r>
              <a:rPr lang="en-US" sz="1800" b="0" i="0" u="none" strike="noStrike" baseline="0" dirty="0">
                <a:latin typeface="MyriadPro-Light"/>
              </a:rPr>
              <a:t>Ensure employees are aware of your efforts; create opportunities for employees to participate.</a:t>
            </a:r>
            <a:endParaRPr lang="en-US" dirty="0"/>
          </a:p>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25</a:t>
            </a:fld>
            <a:endParaRPr lang="en-US" dirty="0"/>
          </a:p>
        </p:txBody>
      </p:sp>
    </p:spTree>
    <p:extLst>
      <p:ext uri="{BB962C8B-B14F-4D97-AF65-F5344CB8AC3E}">
        <p14:creationId xmlns:p14="http://schemas.microsoft.com/office/powerpoint/2010/main" val="206197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yriadPro-Light"/>
              </a:rPr>
              <a:t>Assessments can help you understand the needs and interests of your workforce. </a:t>
            </a:r>
          </a:p>
          <a:p>
            <a:pPr algn="l"/>
            <a:endParaRPr lang="en-US" sz="1200" b="0" i="0" u="none" strike="noStrike" baseline="0" dirty="0">
              <a:latin typeface="MyriadPro-Light"/>
            </a:endParaRPr>
          </a:p>
          <a:p>
            <a:pPr algn="l"/>
            <a:r>
              <a:rPr lang="en-US" sz="1200" b="0" i="0" u="none" strike="noStrike" baseline="0" dirty="0">
                <a:latin typeface="MyriadPro-Light"/>
              </a:rPr>
              <a:t>Take advantage of FREE resources available through the Indiana Department of Health, such as this Healthy Worksite Toolkit, available on the IDOH website at https://www.in.gov/health/dnpa/files/16_Worksite-toolkit-web-final.pdf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16_Worksite-toolkit-web-final.pdf</a:t>
            </a:r>
            <a:endParaRPr lang="en-US" sz="1000" b="0" i="0" u="none" strike="noStrike" baseline="0" dirty="0">
              <a:latin typeface="MyriadPro-Light"/>
            </a:endParaRPr>
          </a:p>
          <a:p>
            <a:pPr algn="l"/>
            <a:endParaRPr lang="en-US" sz="1200" b="0" i="0" u="none" strike="noStrike" baseline="0" dirty="0">
              <a:latin typeface="MyriadPro-Light"/>
            </a:endParaRPr>
          </a:p>
          <a:p>
            <a:pPr algn="l"/>
            <a:r>
              <a:rPr lang="en-US" sz="1200" b="0" i="0" u="none" strike="noStrike" baseline="0" dirty="0">
                <a:latin typeface="MyriadPro-Light"/>
              </a:rPr>
              <a:t>There are several ways to evaluate your worksite and assess employee needs. Examples surveys include: employee interest,  Risk Test, worksite environment, and food availability (such as vending machine assessments).</a:t>
            </a:r>
          </a:p>
          <a:p>
            <a:pPr algn="l"/>
            <a:endParaRPr lang="en-US" sz="1200" b="0" i="0" u="none" strike="noStrike" baseline="0" dirty="0">
              <a:latin typeface="MyriadPro-Light"/>
            </a:endParaRPr>
          </a:p>
          <a:p>
            <a:pPr algn="l"/>
            <a:r>
              <a:rPr lang="en-US" sz="1200" b="0" i="0" u="none" strike="noStrike" baseline="0" dirty="0">
                <a:latin typeface="MyriadPro-Light"/>
              </a:rPr>
              <a:t>Employee interest survey-read from slide </a:t>
            </a:r>
          </a:p>
          <a:p>
            <a:pPr algn="l"/>
            <a:r>
              <a:rPr lang="en-US" sz="1200" b="0" i="0" u="none" strike="noStrike" baseline="0" dirty="0">
                <a:latin typeface="MyriadPro-Light"/>
              </a:rPr>
              <a:t>EXAMPLE survey questions located in Working Well Toolkit. </a:t>
            </a:r>
          </a:p>
          <a:p>
            <a:pPr algn="l"/>
            <a:endParaRPr lang="en-US" sz="1200" b="0" i="0" u="none" strike="noStrike" baseline="0" dirty="0">
              <a:latin typeface="MyriadPro-Light"/>
            </a:endParaRPr>
          </a:p>
          <a:p>
            <a:pPr algn="l"/>
            <a:r>
              <a:rPr lang="en-US" sz="1200" b="0" i="0" u="none" strike="noStrike" baseline="0" dirty="0">
                <a:latin typeface="MyriadPro-Light"/>
              </a:rPr>
              <a:t>Workplace assessment- Your worksite environment can act as either a barrier or a support for healthy employee  opportunities. An environmental assessment will help determine in which category your current worksite fits. It can also identify areas where you can improve your worksite to create those needed supports.</a:t>
            </a:r>
          </a:p>
          <a:p>
            <a:pPr algn="l"/>
            <a:r>
              <a:rPr lang="en-US" sz="1200" b="0" i="0" u="none" strike="noStrike" baseline="0" dirty="0">
                <a:latin typeface="MyriadPro-Light"/>
              </a:rPr>
              <a:t>EXAMPLE workplace assessment in Working Well Toolkit. </a:t>
            </a:r>
          </a:p>
          <a:p>
            <a:pPr algn="l"/>
            <a:endParaRPr lang="en-US" sz="1200" b="0" i="0" u="none" strike="noStrike" baseline="0" dirty="0">
              <a:latin typeface="MyriadPro-Light"/>
            </a:endParaRPr>
          </a:p>
          <a:p>
            <a:pPr algn="l"/>
            <a:r>
              <a:rPr lang="en-US" sz="1200" b="0" i="0" u="none" strike="noStrike" baseline="0" dirty="0">
                <a:latin typeface="MyriadPro-Light"/>
              </a:rPr>
              <a:t>Vending assessment-The more healthy choices available, the more likely your employees will choose them. You can use the results from this assessment to develop a strategy to increase the availability of healthier choices</a:t>
            </a:r>
          </a:p>
          <a:p>
            <a:pPr algn="l"/>
            <a:r>
              <a:rPr lang="en-US" sz="1200" b="0" i="0" u="none" strike="noStrike" baseline="0" dirty="0">
                <a:latin typeface="MyriadPro-Light"/>
              </a:rPr>
              <a:t>EXAMPLE vending assessment in Working Well Toolkit. </a:t>
            </a:r>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26</a:t>
            </a:fld>
            <a:endParaRPr lang="en-US" dirty="0"/>
          </a:p>
        </p:txBody>
      </p:sp>
    </p:spTree>
    <p:extLst>
      <p:ext uri="{BB962C8B-B14F-4D97-AF65-F5344CB8AC3E}">
        <p14:creationId xmlns:p14="http://schemas.microsoft.com/office/powerpoint/2010/main" val="380548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workplace has an outsized impact on mental health of employees. That’s because most of us spend more time working than on any other activity apart from sleeping. Jobs can affect the foundations of our mental wellness, like financial stability, feelings of self-worth and meaningful relationships. Employers can help their workplace culture by acknowledging this impact.  </a:t>
            </a:r>
          </a:p>
          <a:p>
            <a:endParaRPr lang="en-US" dirty="0"/>
          </a:p>
          <a:p>
            <a:r>
              <a:rPr lang="en-US" dirty="0"/>
              <a:t>Leaders have the responsibility to help reduce the sources of stress within the workplace. Therefore, that may mean looking at the management practices, design of the work and the physical and social environments of the organization. </a:t>
            </a:r>
          </a:p>
          <a:p>
            <a:endParaRPr lang="en-US" dirty="0"/>
          </a:p>
          <a:p>
            <a:r>
              <a:rPr lang="en-US" dirty="0"/>
              <a:t>This may mean redesigning work schedules;</a:t>
            </a:r>
          </a:p>
          <a:p>
            <a:r>
              <a:rPr lang="en-US" dirty="0"/>
              <a:t>Flexible workplace : Hybrid work schedules (office/work from home), flexible start/end times, work “make-up”</a:t>
            </a:r>
          </a:p>
          <a:p>
            <a:r>
              <a:rPr lang="en-US" dirty="0"/>
              <a:t>Treat time off for mental health reasons the same way you do for other sick leave. Consider including specific mental health days in employee benefits. Modeling a supportive workplace culture is key to building trust and laying the foundation for a supportive work environment.  Specifically, when CEOs, supervisors and managers take vacation time, their own mental health days or maintain a work-life balance contribute to the culture  that values mental health. </a:t>
            </a:r>
          </a:p>
          <a:p>
            <a:endParaRPr lang="en-US" dirty="0"/>
          </a:p>
          <a:p>
            <a:r>
              <a:rPr lang="en-US" dirty="0"/>
              <a:t>Other : Think about other environmental factors or social factors that could influence a person’s mental health. For example, ergonomics of the workstation as well as considering beverage/food at workstations, etc. </a:t>
            </a:r>
          </a:p>
        </p:txBody>
      </p:sp>
      <p:sp>
        <p:nvSpPr>
          <p:cNvPr id="4" name="Slide Number Placeholder 3"/>
          <p:cNvSpPr>
            <a:spLocks noGrp="1"/>
          </p:cNvSpPr>
          <p:nvPr>
            <p:ph type="sldNum" sz="quarter" idx="5"/>
          </p:nvPr>
        </p:nvSpPr>
        <p:spPr/>
        <p:txBody>
          <a:bodyPr/>
          <a:lstStyle/>
          <a:p>
            <a:fld id="{9187EC9C-68B5-4B52-88B3-DA518871A205}" type="slidenum">
              <a:rPr lang="en-US" smtClean="0"/>
              <a:t>27</a:t>
            </a:fld>
            <a:endParaRPr lang="en-US" dirty="0"/>
          </a:p>
        </p:txBody>
      </p:sp>
    </p:spTree>
    <p:extLst>
      <p:ext uri="{BB962C8B-B14F-4D97-AF65-F5344CB8AC3E}">
        <p14:creationId xmlns:p14="http://schemas.microsoft.com/office/powerpoint/2010/main" val="2868612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IDOH offers the Healthy Worksite Toolkit discussed earlier, as well as an employer-based training program called </a:t>
            </a:r>
            <a:r>
              <a:rPr lang="en-US" dirty="0" err="1"/>
              <a:t>Work@Health</a:t>
            </a:r>
            <a:r>
              <a:rPr lang="en-US" dirty="0"/>
              <a:t> . </a:t>
            </a:r>
            <a:r>
              <a:rPr lang="en-US" dirty="0">
                <a:hlinkClick r:id="rId3"/>
              </a:rPr>
              <a:t>Health: DNPA: Workplace Wellness (in.gov)</a:t>
            </a:r>
            <a:endParaRPr lang="en-US" dirty="0"/>
          </a:p>
          <a:p>
            <a:endParaRPr lang="en-US" dirty="0"/>
          </a:p>
          <a:p>
            <a:r>
              <a:rPr lang="en-US" dirty="0"/>
              <a:t>CDC offers a Worksite Health Scorecard to provide guidance on evidence-based strategies. </a:t>
            </a:r>
            <a:r>
              <a:rPr lang="en-US" dirty="0">
                <a:hlinkClick r:id="rId4"/>
              </a:rPr>
              <a:t>CDC - Worksite Health </a:t>
            </a:r>
            <a:r>
              <a:rPr lang="en-US" dirty="0" err="1">
                <a:hlinkClick r:id="rId4"/>
              </a:rPr>
              <a:t>ScoreCard</a:t>
            </a:r>
            <a:endParaRPr lang="en-US" dirty="0"/>
          </a:p>
          <a:p>
            <a:endParaRPr lang="en-US" dirty="0"/>
          </a:p>
          <a:p>
            <a:r>
              <a:rPr lang="en-US" dirty="0"/>
              <a:t>Awareness Month calendar:</a:t>
            </a:r>
          </a:p>
          <a:p>
            <a:r>
              <a:rPr lang="en-US" dirty="0">
                <a:hlinkClick r:id="rId5"/>
              </a:rPr>
              <a:t>Annual Health Observances | NIAMS (nih.gov)</a:t>
            </a:r>
            <a:endParaRPr lang="en-US" dirty="0">
              <a:hlinkClick r:id="rId6"/>
            </a:endParaRPr>
          </a:p>
          <a:p>
            <a:r>
              <a:rPr lang="en-US" dirty="0">
                <a:hlinkClick r:id="rId6"/>
              </a:rPr>
              <a:t>National Health Observances | health.gov</a:t>
            </a:r>
            <a:r>
              <a:rPr lang="en-US" dirty="0"/>
              <a:t> </a:t>
            </a:r>
          </a:p>
          <a:p>
            <a:endParaRPr lang="en-US" dirty="0"/>
          </a:p>
          <a:p>
            <a:r>
              <a:rPr lang="en-US" dirty="0"/>
              <a:t>Many organizations offer free materials for employers to promote the awareness months.    Google the awareness month to find materials ready for distribution. </a:t>
            </a:r>
            <a:r>
              <a:rPr lang="en-US" dirty="0">
                <a:hlinkClick r:id="rId6"/>
              </a:rPr>
              <a:t>National Health Observances | health.gov</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28</a:t>
            </a:fld>
            <a:endParaRPr lang="en-US" dirty="0"/>
          </a:p>
        </p:txBody>
      </p:sp>
    </p:spTree>
    <p:extLst>
      <p:ext uri="{BB962C8B-B14F-4D97-AF65-F5344CB8AC3E}">
        <p14:creationId xmlns:p14="http://schemas.microsoft.com/office/powerpoint/2010/main" val="210309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29</a:t>
            </a:fld>
            <a:endParaRPr lang="en-US" dirty="0"/>
          </a:p>
        </p:txBody>
      </p:sp>
    </p:spTree>
    <p:extLst>
      <p:ext uri="{BB962C8B-B14F-4D97-AF65-F5344CB8AC3E}">
        <p14:creationId xmlns:p14="http://schemas.microsoft.com/office/powerpoint/2010/main" val="319805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Wellness Council of Indiana is a 501(c)3 not-for-profit organization and subsidiary of the Indiana Chamber of Commerce. Through this partnership, we take a workforce and economic development-approach to employee health and well-being. We view strong well-being efforts as a strategic business practice to help recruit and retain top talent. </a:t>
            </a:r>
          </a:p>
          <a:p>
            <a:endParaRPr lang="en-US" dirty="0"/>
          </a:p>
          <a:p>
            <a:r>
              <a:rPr lang="en-US" dirty="0"/>
              <a:t>We work with workplaces and communities throughout the state to develop, maintain and evolve their strategic well-being strategies. </a:t>
            </a:r>
          </a:p>
          <a:p>
            <a:endParaRPr lang="en-US" dirty="0"/>
          </a:p>
          <a:p>
            <a:r>
              <a:rPr lang="en-US" dirty="0"/>
              <a:t>We meet our member organizations where they are and guide them in their own unique well-being journey. We are proud to work with over 1400 member organizations throughout the state.</a:t>
            </a:r>
          </a:p>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2</a:t>
            </a:fld>
            <a:endParaRPr lang="en-US" dirty="0"/>
          </a:p>
        </p:txBody>
      </p:sp>
    </p:spTree>
    <p:extLst>
      <p:ext uri="{BB962C8B-B14F-4D97-AF65-F5344CB8AC3E}">
        <p14:creationId xmlns:p14="http://schemas.microsoft.com/office/powerpoint/2010/main" val="3043802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yriadPro-Light"/>
              </a:rPr>
              <a:t>Promoting your worksite health efforts plays an important role in whether or not your employees take advantage of the opportunities you are creating.</a:t>
            </a:r>
          </a:p>
          <a:p>
            <a:pPr algn="l"/>
            <a:endParaRPr lang="en-US" sz="1800" b="0" i="0" u="none" strike="noStrike" baseline="0" dirty="0">
              <a:latin typeface="MyriadPro-Light"/>
            </a:endParaRPr>
          </a:p>
          <a:p>
            <a:pPr algn="l"/>
            <a:r>
              <a:rPr lang="en-US" sz="1800" b="0" i="0" u="none" strike="noStrike" baseline="0" dirty="0">
                <a:latin typeface="MyriadPro-Light"/>
              </a:rPr>
              <a:t>Increase employee’s knowledge and awareness of health issue/problem or solution </a:t>
            </a:r>
          </a:p>
          <a:p>
            <a:pPr algn="l"/>
            <a:endParaRPr lang="en-US" sz="1800" b="0" i="0" u="none" strike="noStrike" baseline="0" dirty="0">
              <a:latin typeface="MyriadPro-Light"/>
            </a:endParaRPr>
          </a:p>
          <a:p>
            <a:pPr algn="l"/>
            <a:r>
              <a:rPr lang="en-US" b="0" i="0" dirty="0">
                <a:solidFill>
                  <a:srgbClr val="000000"/>
                </a:solidFill>
                <a:effectLst/>
                <a:latin typeface="Open Sans" panose="020B0606030504020204" pitchFamily="34" charset="0"/>
              </a:rPr>
              <a:t>Successful implementation of the workplace health program depends, in large part, on how the employees react to the changes. Even the slightest misunderstanding can result in major disruptions. Thus, regular and consistent communication is a vital component of the overall program and fosters an organizational commitment to employee health. Consistency comes from repetition and uniform presentation from all levels of the organization and over time will create a culture of health.</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Materials and messages should be culturally competent, that is, understood by and applicable to individuals from different cultures, race or ethnicities, or languages; relevant, and at a sufficient level of health literacy</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Brand the health strategy, including logo</a:t>
            </a:r>
          </a:p>
          <a:p>
            <a:pPr algn="l"/>
            <a:r>
              <a:rPr lang="en-US" b="0" i="0" dirty="0">
                <a:solidFill>
                  <a:srgbClr val="000000"/>
                </a:solidFill>
                <a:effectLst/>
                <a:latin typeface="Open Sans" panose="020B0606030504020204" pitchFamily="34" charset="0"/>
              </a:rPr>
              <a:t>Define the target audience</a:t>
            </a:r>
          </a:p>
          <a:p>
            <a:pPr algn="l"/>
            <a:r>
              <a:rPr lang="en-US" b="0" i="0" dirty="0">
                <a:solidFill>
                  <a:srgbClr val="000000"/>
                </a:solidFill>
                <a:effectLst/>
                <a:latin typeface="Open Sans" panose="020B0606030504020204" pitchFamily="34" charset="0"/>
              </a:rPr>
              <a:t>Use variety of message channels </a:t>
            </a:r>
          </a:p>
          <a:p>
            <a:pPr algn="l"/>
            <a:r>
              <a:rPr lang="en-US" b="0" i="0" dirty="0">
                <a:solidFill>
                  <a:srgbClr val="000000"/>
                </a:solidFill>
                <a:effectLst/>
                <a:latin typeface="Open Sans" panose="020B0606030504020204" pitchFamily="34" charset="0"/>
              </a:rPr>
              <a:t>Recognize and celebrate successes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87EC9C-68B5-4B52-88B3-DA518871A2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659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We’ve discussed all the programs and strategies we can put in place.  Now let’s explore connecting employees to those resources! </a:t>
            </a:r>
          </a:p>
        </p:txBody>
      </p:sp>
      <p:sp>
        <p:nvSpPr>
          <p:cNvPr id="4" name="Slide Number Placeholder 3"/>
          <p:cNvSpPr>
            <a:spLocks noGrp="1"/>
          </p:cNvSpPr>
          <p:nvPr>
            <p:ph type="sldNum" sz="quarter" idx="5"/>
          </p:nvPr>
        </p:nvSpPr>
        <p:spPr/>
        <p:txBody>
          <a:bodyPr/>
          <a:lstStyle/>
          <a:p>
            <a:fld id="{9187EC9C-68B5-4B52-88B3-DA518871A205}" type="slidenum">
              <a:rPr lang="en-US" smtClean="0"/>
              <a:t>31</a:t>
            </a:fld>
            <a:endParaRPr lang="en-US" dirty="0"/>
          </a:p>
        </p:txBody>
      </p:sp>
    </p:spTree>
    <p:extLst>
      <p:ext uri="{BB962C8B-B14F-4D97-AF65-F5344CB8AC3E}">
        <p14:creationId xmlns:p14="http://schemas.microsoft.com/office/powerpoint/2010/main" val="3320719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Tools for Engaging and Managing Remote Employees - Wellness Council of Indiana (wellnessindiana.org)</a:t>
            </a:r>
            <a:endParaRPr lang="en-US" dirty="0"/>
          </a:p>
          <a:p>
            <a:endParaRPr lang="en-US" dirty="0"/>
          </a:p>
          <a:p>
            <a:r>
              <a:rPr lang="en-US" dirty="0">
                <a:hlinkClick r:id="rId4"/>
              </a:rPr>
              <a:t>Health Action Alliance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32</a:t>
            </a:fld>
            <a:endParaRPr lang="en-US" dirty="0"/>
          </a:p>
        </p:txBody>
      </p:sp>
    </p:spTree>
    <p:extLst>
      <p:ext uri="{BB962C8B-B14F-4D97-AF65-F5344CB8AC3E}">
        <p14:creationId xmlns:p14="http://schemas.microsoft.com/office/powerpoint/2010/main" val="3760726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33</a:t>
            </a:fld>
            <a:endParaRPr lang="en-US" dirty="0"/>
          </a:p>
        </p:txBody>
      </p:sp>
    </p:spTree>
    <p:extLst>
      <p:ext uri="{BB962C8B-B14F-4D97-AF65-F5344CB8AC3E}">
        <p14:creationId xmlns:p14="http://schemas.microsoft.com/office/powerpoint/2010/main" val="2659812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Health Action Alliance</a:t>
            </a:r>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34</a:t>
            </a:fld>
            <a:endParaRPr lang="en-US" dirty="0"/>
          </a:p>
        </p:txBody>
      </p:sp>
    </p:spTree>
    <p:extLst>
      <p:ext uri="{BB962C8B-B14F-4D97-AF65-F5344CB8AC3E}">
        <p14:creationId xmlns:p14="http://schemas.microsoft.com/office/powerpoint/2010/main" val="4101524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38</a:t>
            </a:fld>
            <a:endParaRPr lang="en-US" dirty="0"/>
          </a:p>
        </p:txBody>
      </p:sp>
    </p:spTree>
    <p:extLst>
      <p:ext uri="{BB962C8B-B14F-4D97-AF65-F5344CB8AC3E}">
        <p14:creationId xmlns:p14="http://schemas.microsoft.com/office/powerpoint/2010/main" val="1756572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39</a:t>
            </a:fld>
            <a:endParaRPr lang="en-US" dirty="0"/>
          </a:p>
        </p:txBody>
      </p:sp>
    </p:spTree>
    <p:extLst>
      <p:ext uri="{BB962C8B-B14F-4D97-AF65-F5344CB8AC3E}">
        <p14:creationId xmlns:p14="http://schemas.microsoft.com/office/powerpoint/2010/main" val="621854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3</a:t>
            </a:fld>
            <a:endParaRPr lang="en-US" dirty="0"/>
          </a:p>
        </p:txBody>
      </p:sp>
    </p:spTree>
    <p:extLst>
      <p:ext uri="{BB962C8B-B14F-4D97-AF65-F5344CB8AC3E}">
        <p14:creationId xmlns:p14="http://schemas.microsoft.com/office/powerpoint/2010/main" val="106761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receive recognition, best practice sharing, employer solutions and opportunities to convene with other wellness professionals from throughout the state.</a:t>
            </a:r>
          </a:p>
        </p:txBody>
      </p:sp>
      <p:sp>
        <p:nvSpPr>
          <p:cNvPr id="4" name="Slide Number Placeholder 3"/>
          <p:cNvSpPr>
            <a:spLocks noGrp="1"/>
          </p:cNvSpPr>
          <p:nvPr>
            <p:ph type="sldNum" sz="quarter" idx="5"/>
          </p:nvPr>
        </p:nvSpPr>
        <p:spPr/>
        <p:txBody>
          <a:bodyPr/>
          <a:lstStyle/>
          <a:p>
            <a:fld id="{9187EC9C-68B5-4B52-88B3-DA518871A205}" type="slidenum">
              <a:rPr lang="en-US" smtClean="0"/>
              <a:t>4</a:t>
            </a:fld>
            <a:endParaRPr lang="en-US" dirty="0"/>
          </a:p>
        </p:txBody>
      </p:sp>
    </p:spTree>
    <p:extLst>
      <p:ext uri="{BB962C8B-B14F-4D97-AF65-F5344CB8AC3E}">
        <p14:creationId xmlns:p14="http://schemas.microsoft.com/office/powerpoint/2010/main" val="104507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5</a:t>
            </a:fld>
            <a:endParaRPr lang="en-US" dirty="0"/>
          </a:p>
        </p:txBody>
      </p:sp>
    </p:spTree>
    <p:extLst>
      <p:ext uri="{BB962C8B-B14F-4D97-AF65-F5344CB8AC3E}">
        <p14:creationId xmlns:p14="http://schemas.microsoft.com/office/powerpoint/2010/main" val="412910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6</a:t>
            </a:fld>
            <a:endParaRPr lang="en-US" dirty="0"/>
          </a:p>
        </p:txBody>
      </p:sp>
    </p:spTree>
    <p:extLst>
      <p:ext uri="{BB962C8B-B14F-4D97-AF65-F5344CB8AC3E}">
        <p14:creationId xmlns:p14="http://schemas.microsoft.com/office/powerpoint/2010/main" val="17070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2023 Annual Report | AHR (americashealthrankings.org)</a:t>
            </a:r>
            <a:endParaRPr lang="en-US" dirty="0"/>
          </a:p>
          <a:p>
            <a:endParaRPr lang="en-US" dirty="0"/>
          </a:p>
          <a:p>
            <a:r>
              <a:rPr lang="en-US" dirty="0"/>
              <a:t>Social and economic factors include:  Community and family safety, economic resources (economic hardship index, food insecurity, income inequality), education, social support and engagement</a:t>
            </a:r>
          </a:p>
          <a:p>
            <a:endParaRPr lang="en-US" dirty="0"/>
          </a:p>
          <a:p>
            <a:r>
              <a:rPr lang="en-US" dirty="0"/>
              <a:t>Physical Environment includes: air and water quality, climate and health, housing and transit</a:t>
            </a:r>
          </a:p>
          <a:p>
            <a:endParaRPr lang="en-US" dirty="0"/>
          </a:p>
          <a:p>
            <a:r>
              <a:rPr lang="en-US" dirty="0"/>
              <a:t>Clinical Care includes:  Access to care, preventive clinical services, quality of care</a:t>
            </a:r>
          </a:p>
          <a:p>
            <a:endParaRPr lang="en-US" dirty="0"/>
          </a:p>
          <a:p>
            <a:r>
              <a:rPr lang="en-US" dirty="0"/>
              <a:t>Behaviors include: </a:t>
            </a:r>
            <a:r>
              <a:rPr lang="en-US" dirty="0" err="1"/>
              <a:t>Nutirtion</a:t>
            </a:r>
            <a:r>
              <a:rPr lang="en-US" dirty="0"/>
              <a:t> &amp; physical activity, sexual health, sleep health, tobacco use</a:t>
            </a:r>
          </a:p>
          <a:p>
            <a:endParaRPr lang="en-US" dirty="0"/>
          </a:p>
          <a:p>
            <a:r>
              <a:rPr lang="en-US" dirty="0"/>
              <a:t>Health outcomes include: Behavioral health (drug deaths, excessive drinking, frequent mental distress, non-medical drug use), Mortality (premature death), and Physical health (frequent physical distress, low birth weight, multiple chronic conditions, obesity)</a:t>
            </a:r>
          </a:p>
        </p:txBody>
      </p:sp>
      <p:sp>
        <p:nvSpPr>
          <p:cNvPr id="4" name="Slide Number Placeholder 3"/>
          <p:cNvSpPr>
            <a:spLocks noGrp="1"/>
          </p:cNvSpPr>
          <p:nvPr>
            <p:ph type="sldNum" sz="quarter" idx="5"/>
          </p:nvPr>
        </p:nvSpPr>
        <p:spPr/>
        <p:txBody>
          <a:bodyPr/>
          <a:lstStyle/>
          <a:p>
            <a:fld id="{9187EC9C-68B5-4B52-88B3-DA518871A205}" type="slidenum">
              <a:rPr lang="en-US" smtClean="0"/>
              <a:t>7</a:t>
            </a:fld>
            <a:endParaRPr lang="en-US" dirty="0"/>
          </a:p>
        </p:txBody>
      </p:sp>
    </p:spTree>
    <p:extLst>
      <p:ext uri="{BB962C8B-B14F-4D97-AF65-F5344CB8AC3E}">
        <p14:creationId xmlns:p14="http://schemas.microsoft.com/office/powerpoint/2010/main" val="214044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a:p>
            <a:r>
              <a:rPr lang="en-US" dirty="0">
                <a:hlinkClick r:id="rId3"/>
              </a:rPr>
              <a:t>Final Infographic Fact Sheets (wellnessindiana.org)</a:t>
            </a:r>
            <a:endParaRPr lang="en-US" dirty="0"/>
          </a:p>
          <a:p>
            <a:endParaRPr lang="en-US" b="1" dirty="0">
              <a:solidFill>
                <a:srgbClr val="FF0000"/>
              </a:solidFill>
            </a:endParaRPr>
          </a:p>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9187EC9C-68B5-4B52-88B3-DA518871A205}" type="slidenum">
              <a:rPr lang="en-US" smtClean="0"/>
              <a:t>8</a:t>
            </a:fld>
            <a:endParaRPr lang="en-US" dirty="0"/>
          </a:p>
        </p:txBody>
      </p:sp>
    </p:spTree>
    <p:extLst>
      <p:ext uri="{BB962C8B-B14F-4D97-AF65-F5344CB8AC3E}">
        <p14:creationId xmlns:p14="http://schemas.microsoft.com/office/powerpoint/2010/main" val="234902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Youth E-Cigarette Use Drops to Lowest Level in a Decade | FDA</a:t>
            </a:r>
            <a:endParaRPr lang="en-US" dirty="0"/>
          </a:p>
        </p:txBody>
      </p:sp>
      <p:sp>
        <p:nvSpPr>
          <p:cNvPr id="4" name="Slide Number Placeholder 3"/>
          <p:cNvSpPr>
            <a:spLocks noGrp="1"/>
          </p:cNvSpPr>
          <p:nvPr>
            <p:ph type="sldNum" sz="quarter" idx="5"/>
          </p:nvPr>
        </p:nvSpPr>
        <p:spPr/>
        <p:txBody>
          <a:bodyPr/>
          <a:lstStyle/>
          <a:p>
            <a:fld id="{9187EC9C-68B5-4B52-88B3-DA518871A205}" type="slidenum">
              <a:rPr lang="en-US" smtClean="0"/>
              <a:t>9</a:t>
            </a:fld>
            <a:endParaRPr lang="en-US" dirty="0"/>
          </a:p>
        </p:txBody>
      </p:sp>
    </p:spTree>
    <p:extLst>
      <p:ext uri="{BB962C8B-B14F-4D97-AF65-F5344CB8AC3E}">
        <p14:creationId xmlns:p14="http://schemas.microsoft.com/office/powerpoint/2010/main" val="202961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DF9690-74D7-4043-9630-F0F754643D10}"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3723B-3B13-4B86-B4F7-E56057A36396}" type="slidenum">
              <a:rPr lang="en-US" smtClean="0"/>
              <a:t>‹#›</a:t>
            </a:fld>
            <a:endParaRPr lang="en-US" dirty="0"/>
          </a:p>
        </p:txBody>
      </p:sp>
    </p:spTree>
    <p:extLst>
      <p:ext uri="{BB962C8B-B14F-4D97-AF65-F5344CB8AC3E}">
        <p14:creationId xmlns:p14="http://schemas.microsoft.com/office/powerpoint/2010/main" val="350244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DF9690-74D7-4043-9630-F0F754643D10}"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3723B-3B13-4B86-B4F7-E56057A36396}" type="slidenum">
              <a:rPr lang="en-US" smtClean="0"/>
              <a:t>‹#›</a:t>
            </a:fld>
            <a:endParaRPr lang="en-US" dirty="0"/>
          </a:p>
        </p:txBody>
      </p:sp>
    </p:spTree>
    <p:extLst>
      <p:ext uri="{BB962C8B-B14F-4D97-AF65-F5344CB8AC3E}">
        <p14:creationId xmlns:p14="http://schemas.microsoft.com/office/powerpoint/2010/main" val="160710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DF9690-74D7-4043-9630-F0F754643D10}"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3723B-3B13-4B86-B4F7-E56057A36396}" type="slidenum">
              <a:rPr lang="en-US" smtClean="0"/>
              <a:t>‹#›</a:t>
            </a:fld>
            <a:endParaRPr lang="en-US" dirty="0"/>
          </a:p>
        </p:txBody>
      </p:sp>
    </p:spTree>
    <p:extLst>
      <p:ext uri="{BB962C8B-B14F-4D97-AF65-F5344CB8AC3E}">
        <p14:creationId xmlns:p14="http://schemas.microsoft.com/office/powerpoint/2010/main" val="260982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DF9690-74D7-4043-9630-F0F754643D10}"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3723B-3B13-4B86-B4F7-E56057A36396}" type="slidenum">
              <a:rPr lang="en-US" smtClean="0"/>
              <a:t>‹#›</a:t>
            </a:fld>
            <a:endParaRPr lang="en-US" dirty="0"/>
          </a:p>
        </p:txBody>
      </p:sp>
    </p:spTree>
    <p:extLst>
      <p:ext uri="{BB962C8B-B14F-4D97-AF65-F5344CB8AC3E}">
        <p14:creationId xmlns:p14="http://schemas.microsoft.com/office/powerpoint/2010/main" val="36025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DF9690-74D7-4043-9630-F0F754643D10}"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73723B-3B13-4B86-B4F7-E56057A36396}" type="slidenum">
              <a:rPr lang="en-US" smtClean="0"/>
              <a:t>‹#›</a:t>
            </a:fld>
            <a:endParaRPr lang="en-US" dirty="0"/>
          </a:p>
        </p:txBody>
      </p:sp>
    </p:spTree>
    <p:extLst>
      <p:ext uri="{BB962C8B-B14F-4D97-AF65-F5344CB8AC3E}">
        <p14:creationId xmlns:p14="http://schemas.microsoft.com/office/powerpoint/2010/main" val="294140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DF9690-74D7-4043-9630-F0F754643D10}"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3723B-3B13-4B86-B4F7-E56057A36396}" type="slidenum">
              <a:rPr lang="en-US" smtClean="0"/>
              <a:t>‹#›</a:t>
            </a:fld>
            <a:endParaRPr lang="en-US" dirty="0"/>
          </a:p>
        </p:txBody>
      </p:sp>
    </p:spTree>
    <p:extLst>
      <p:ext uri="{BB962C8B-B14F-4D97-AF65-F5344CB8AC3E}">
        <p14:creationId xmlns:p14="http://schemas.microsoft.com/office/powerpoint/2010/main" val="396429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F9690-74D7-4043-9630-F0F754643D10}" type="datetimeFigureOut">
              <a:rPr lang="en-US" smtClean="0"/>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73723B-3B13-4B86-B4F7-E56057A36396}" type="slidenum">
              <a:rPr lang="en-US" smtClean="0"/>
              <a:t>‹#›</a:t>
            </a:fld>
            <a:endParaRPr lang="en-US" dirty="0"/>
          </a:p>
        </p:txBody>
      </p:sp>
    </p:spTree>
    <p:extLst>
      <p:ext uri="{BB962C8B-B14F-4D97-AF65-F5344CB8AC3E}">
        <p14:creationId xmlns:p14="http://schemas.microsoft.com/office/powerpoint/2010/main" val="66857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DF9690-74D7-4043-9630-F0F754643D10}" type="datetimeFigureOut">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73723B-3B13-4B86-B4F7-E56057A36396}" type="slidenum">
              <a:rPr lang="en-US" smtClean="0"/>
              <a:t>‹#›</a:t>
            </a:fld>
            <a:endParaRPr lang="en-US" dirty="0"/>
          </a:p>
        </p:txBody>
      </p:sp>
    </p:spTree>
    <p:extLst>
      <p:ext uri="{BB962C8B-B14F-4D97-AF65-F5344CB8AC3E}">
        <p14:creationId xmlns:p14="http://schemas.microsoft.com/office/powerpoint/2010/main" val="359179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F9690-74D7-4043-9630-F0F754643D10}" type="datetimeFigureOut">
              <a:rPr lang="en-US" smtClean="0"/>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73723B-3B13-4B86-B4F7-E56057A36396}" type="slidenum">
              <a:rPr lang="en-US" smtClean="0"/>
              <a:t>‹#›</a:t>
            </a:fld>
            <a:endParaRPr lang="en-US" dirty="0"/>
          </a:p>
        </p:txBody>
      </p:sp>
    </p:spTree>
    <p:extLst>
      <p:ext uri="{BB962C8B-B14F-4D97-AF65-F5344CB8AC3E}">
        <p14:creationId xmlns:p14="http://schemas.microsoft.com/office/powerpoint/2010/main" val="54044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DF9690-74D7-4043-9630-F0F754643D10}"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3723B-3B13-4B86-B4F7-E56057A36396}" type="slidenum">
              <a:rPr lang="en-US" smtClean="0"/>
              <a:t>‹#›</a:t>
            </a:fld>
            <a:endParaRPr lang="en-US" dirty="0"/>
          </a:p>
        </p:txBody>
      </p:sp>
    </p:spTree>
    <p:extLst>
      <p:ext uri="{BB962C8B-B14F-4D97-AF65-F5344CB8AC3E}">
        <p14:creationId xmlns:p14="http://schemas.microsoft.com/office/powerpoint/2010/main" val="380665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DF9690-74D7-4043-9630-F0F754643D10}"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3723B-3B13-4B86-B4F7-E56057A36396}" type="slidenum">
              <a:rPr lang="en-US" smtClean="0"/>
              <a:t>‹#›</a:t>
            </a:fld>
            <a:endParaRPr lang="en-US" dirty="0"/>
          </a:p>
        </p:txBody>
      </p:sp>
    </p:spTree>
    <p:extLst>
      <p:ext uri="{BB962C8B-B14F-4D97-AF65-F5344CB8AC3E}">
        <p14:creationId xmlns:p14="http://schemas.microsoft.com/office/powerpoint/2010/main" val="169178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F9690-74D7-4043-9630-F0F754643D10}" type="datetimeFigureOut">
              <a:rPr lang="en-US" smtClean="0"/>
              <a:t>9/25/2024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3723B-3B13-4B86-B4F7-E56057A36396}" type="slidenum">
              <a:rPr lang="en-US" smtClean="0"/>
              <a:t>‹#›</a:t>
            </a:fld>
            <a:endParaRPr lang="en-US" dirty="0"/>
          </a:p>
        </p:txBody>
      </p:sp>
    </p:spTree>
    <p:extLst>
      <p:ext uri="{BB962C8B-B14F-4D97-AF65-F5344CB8AC3E}">
        <p14:creationId xmlns:p14="http://schemas.microsoft.com/office/powerpoint/2010/main" val="1895410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gov/health/files/16_Worksite%20toolkit%20web%20FINAL.pdf"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fetzer.org/sites/default/files/images/stories/pdf/selfmeasures/Self_Measures_for_Loneliness_and_Interpersonal_Problems_UCLA_LONELINES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static1.squarespace.com/static/5f7f1da1ea15cd5bef32169f/t/641b16f74a75495c305d2625/1679496953766/The+Belonging+Barometer.pdf" TargetMode="Externa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70E0-82D6-4743-8D8C-2D0003DAA611}"/>
              </a:ext>
            </a:extLst>
          </p:cNvPr>
          <p:cNvSpPr>
            <a:spLocks noGrp="1"/>
          </p:cNvSpPr>
          <p:nvPr>
            <p:ph type="ctrTitle"/>
          </p:nvPr>
        </p:nvSpPr>
        <p:spPr>
          <a:xfrm>
            <a:off x="1524000" y="1337733"/>
            <a:ext cx="9144000" cy="1260539"/>
          </a:xfrm>
        </p:spPr>
        <p:txBody>
          <a:bodyPr>
            <a:noAutofit/>
          </a:bodyPr>
          <a:lstStyle/>
          <a:p>
            <a:r>
              <a:rPr lang="en-US" sz="4000" dirty="0"/>
              <a:t>Cultivating a Healthy Workplace: </a:t>
            </a:r>
            <a:br>
              <a:rPr lang="en-US" sz="4000" dirty="0"/>
            </a:br>
            <a:r>
              <a:rPr lang="en-US" sz="4000" dirty="0"/>
              <a:t>The Key to Healthier Employees</a:t>
            </a:r>
          </a:p>
        </p:txBody>
      </p:sp>
      <p:sp>
        <p:nvSpPr>
          <p:cNvPr id="3" name="Subtitle 2">
            <a:extLst>
              <a:ext uri="{FF2B5EF4-FFF2-40B4-BE49-F238E27FC236}">
                <a16:creationId xmlns:a16="http://schemas.microsoft.com/office/drawing/2014/main" id="{24CAF9AF-0493-41D0-8BB6-D4E65355F5FA}"/>
              </a:ext>
            </a:extLst>
          </p:cNvPr>
          <p:cNvSpPr>
            <a:spLocks noGrp="1"/>
          </p:cNvSpPr>
          <p:nvPr>
            <p:ph type="subTitle" idx="1"/>
          </p:nvPr>
        </p:nvSpPr>
        <p:spPr>
          <a:xfrm>
            <a:off x="1859280" y="3863340"/>
            <a:ext cx="8473440" cy="1405890"/>
          </a:xfrm>
        </p:spPr>
        <p:txBody>
          <a:bodyPr>
            <a:normAutofit/>
          </a:bodyPr>
          <a:lstStyle/>
          <a:p>
            <a:pPr>
              <a:lnSpc>
                <a:spcPct val="100000"/>
              </a:lnSpc>
              <a:spcBef>
                <a:spcPts val="0"/>
              </a:spcBef>
            </a:pPr>
            <a:r>
              <a:rPr lang="en-US" sz="2200" b="1" dirty="0"/>
              <a:t>Jennifer Pferrer, Executive Director</a:t>
            </a:r>
          </a:p>
          <a:p>
            <a:pPr>
              <a:lnSpc>
                <a:spcPct val="100000"/>
              </a:lnSpc>
              <a:spcBef>
                <a:spcPts val="0"/>
              </a:spcBef>
            </a:pPr>
            <a:r>
              <a:rPr lang="en-US" sz="2200" b="1" dirty="0"/>
              <a:t>Wellness Council of Indiana</a:t>
            </a:r>
          </a:p>
          <a:p>
            <a:pPr>
              <a:lnSpc>
                <a:spcPct val="100000"/>
              </a:lnSpc>
              <a:spcBef>
                <a:spcPts val="0"/>
              </a:spcBef>
            </a:pPr>
            <a:r>
              <a:rPr lang="en-US" sz="2200" b="1" dirty="0"/>
              <a:t>Indiana Chamber of Commerce</a:t>
            </a:r>
          </a:p>
        </p:txBody>
      </p:sp>
    </p:spTree>
    <p:extLst>
      <p:ext uri="{BB962C8B-B14F-4D97-AF65-F5344CB8AC3E}">
        <p14:creationId xmlns:p14="http://schemas.microsoft.com/office/powerpoint/2010/main" val="126458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ED44-1A3A-AA72-92B2-B4901768A450}"/>
              </a:ext>
            </a:extLst>
          </p:cNvPr>
          <p:cNvSpPr>
            <a:spLocks noGrp="1"/>
          </p:cNvSpPr>
          <p:nvPr>
            <p:ph type="title"/>
          </p:nvPr>
        </p:nvSpPr>
        <p:spPr/>
        <p:txBody>
          <a:bodyPr/>
          <a:lstStyle/>
          <a:p>
            <a:pPr algn="ctr"/>
            <a:r>
              <a:rPr lang="en-US" dirty="0"/>
              <a:t>Smoking, Tobacco Use, and Vaping</a:t>
            </a:r>
          </a:p>
        </p:txBody>
      </p:sp>
      <p:sp>
        <p:nvSpPr>
          <p:cNvPr id="3" name="Content Placeholder 2">
            <a:extLst>
              <a:ext uri="{FF2B5EF4-FFF2-40B4-BE49-F238E27FC236}">
                <a16:creationId xmlns:a16="http://schemas.microsoft.com/office/drawing/2014/main" id="{246489F6-45DC-D491-5D7C-EA2FB8CA721D}"/>
              </a:ext>
            </a:extLst>
          </p:cNvPr>
          <p:cNvSpPr>
            <a:spLocks noGrp="1"/>
          </p:cNvSpPr>
          <p:nvPr>
            <p:ph idx="1"/>
          </p:nvPr>
        </p:nvSpPr>
        <p:spPr>
          <a:xfrm>
            <a:off x="838200" y="1597025"/>
            <a:ext cx="10515600" cy="4351338"/>
          </a:xfrm>
        </p:spPr>
        <p:txBody>
          <a:bodyPr>
            <a:normAutofit/>
          </a:bodyPr>
          <a:lstStyle/>
          <a:p>
            <a:r>
              <a:rPr lang="en-US" sz="3200" dirty="0"/>
              <a:t>Good news on a national level </a:t>
            </a:r>
          </a:p>
          <a:p>
            <a:pPr lvl="1"/>
            <a:r>
              <a:rPr lang="en-US" sz="2800" dirty="0"/>
              <a:t>The National Youth Tobacco Survey released on September 5, 2024 stated that youth e-cigarette use dropped to the lowest level in a decade</a:t>
            </a:r>
          </a:p>
          <a:p>
            <a:pPr lvl="1"/>
            <a:r>
              <a:rPr lang="en-US" sz="2800" dirty="0"/>
              <a:t>Half a million fewer US youth reported current use of e-cigarettes in 2024 compared to 2023. </a:t>
            </a:r>
          </a:p>
        </p:txBody>
      </p:sp>
    </p:spTree>
    <p:extLst>
      <p:ext uri="{BB962C8B-B14F-4D97-AF65-F5344CB8AC3E}">
        <p14:creationId xmlns:p14="http://schemas.microsoft.com/office/powerpoint/2010/main" val="69071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0494-2260-CF03-53B1-55D47D55206B}"/>
              </a:ext>
            </a:extLst>
          </p:cNvPr>
          <p:cNvSpPr>
            <a:spLocks noGrp="1"/>
          </p:cNvSpPr>
          <p:nvPr>
            <p:ph type="title"/>
          </p:nvPr>
        </p:nvSpPr>
        <p:spPr/>
        <p:txBody>
          <a:bodyPr/>
          <a:lstStyle/>
          <a:p>
            <a:pPr algn="ctr"/>
            <a:r>
              <a:rPr lang="en-US" dirty="0"/>
              <a:t>Indiana Health Metrics </a:t>
            </a:r>
          </a:p>
        </p:txBody>
      </p:sp>
      <p:sp>
        <p:nvSpPr>
          <p:cNvPr id="4" name="Text Placeholder 3">
            <a:extLst>
              <a:ext uri="{FF2B5EF4-FFF2-40B4-BE49-F238E27FC236}">
                <a16:creationId xmlns:a16="http://schemas.microsoft.com/office/drawing/2014/main" id="{6BBDB9C9-D48C-EBEC-A48D-5F11B98735A2}"/>
              </a:ext>
            </a:extLst>
          </p:cNvPr>
          <p:cNvSpPr>
            <a:spLocks noGrp="1"/>
          </p:cNvSpPr>
          <p:nvPr>
            <p:ph type="body" idx="1"/>
          </p:nvPr>
        </p:nvSpPr>
        <p:spPr>
          <a:xfrm>
            <a:off x="797274" y="1449515"/>
            <a:ext cx="5157787" cy="823912"/>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pPr algn="ctr"/>
            <a:r>
              <a:rPr lang="en-US" sz="2800" dirty="0"/>
              <a:t>Maternal and Infant Health</a:t>
            </a:r>
          </a:p>
        </p:txBody>
      </p:sp>
      <p:sp>
        <p:nvSpPr>
          <p:cNvPr id="3" name="Content Placeholder 2">
            <a:extLst>
              <a:ext uri="{FF2B5EF4-FFF2-40B4-BE49-F238E27FC236}">
                <a16:creationId xmlns:a16="http://schemas.microsoft.com/office/drawing/2014/main" id="{F9A1BA05-E22B-B6D0-1488-524628F0926B}"/>
              </a:ext>
            </a:extLst>
          </p:cNvPr>
          <p:cNvSpPr>
            <a:spLocks noGrp="1"/>
          </p:cNvSpPr>
          <p:nvPr>
            <p:ph sz="half" idx="2"/>
          </p:nvPr>
        </p:nvSpPr>
        <p:spPr>
          <a:xfrm>
            <a:off x="839788" y="2444115"/>
            <a:ext cx="5157787" cy="324954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r>
              <a:rPr lang="en-US" dirty="0"/>
              <a:t>Infant mortality rate is higher than the national average </a:t>
            </a:r>
          </a:p>
          <a:p>
            <a:r>
              <a:rPr lang="en-US" dirty="0"/>
              <a:t>Factors include prenatal care access and smoking during pregnancy</a:t>
            </a:r>
          </a:p>
          <a:p>
            <a:r>
              <a:rPr lang="en-US" dirty="0"/>
              <a:t>Maternal health challenges, especially in rural areas</a:t>
            </a:r>
          </a:p>
        </p:txBody>
      </p:sp>
      <p:sp>
        <p:nvSpPr>
          <p:cNvPr id="5" name="Text Placeholder 4">
            <a:extLst>
              <a:ext uri="{FF2B5EF4-FFF2-40B4-BE49-F238E27FC236}">
                <a16:creationId xmlns:a16="http://schemas.microsoft.com/office/drawing/2014/main" id="{24092BE1-9D9A-9A5D-9737-90407C0DD8AC}"/>
              </a:ext>
            </a:extLst>
          </p:cNvPr>
          <p:cNvSpPr>
            <a:spLocks noGrp="1"/>
          </p:cNvSpPr>
          <p:nvPr>
            <p:ph type="body" sz="quarter" idx="3"/>
          </p:nvPr>
        </p:nvSpPr>
        <p:spPr>
          <a:xfrm>
            <a:off x="6377307" y="1449515"/>
            <a:ext cx="5183188" cy="823912"/>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pPr algn="ctr"/>
            <a:r>
              <a:rPr lang="en-US" sz="2800" dirty="0"/>
              <a:t>Access to Healthcare</a:t>
            </a:r>
          </a:p>
        </p:txBody>
      </p:sp>
      <p:sp>
        <p:nvSpPr>
          <p:cNvPr id="6" name="Content Placeholder 5">
            <a:extLst>
              <a:ext uri="{FF2B5EF4-FFF2-40B4-BE49-F238E27FC236}">
                <a16:creationId xmlns:a16="http://schemas.microsoft.com/office/drawing/2014/main" id="{48155489-C95B-DEF2-A6CE-A86E4DD3DAB3}"/>
              </a:ext>
            </a:extLst>
          </p:cNvPr>
          <p:cNvSpPr>
            <a:spLocks noGrp="1"/>
          </p:cNvSpPr>
          <p:nvPr>
            <p:ph sz="quarter" idx="4"/>
          </p:nvPr>
        </p:nvSpPr>
        <p:spPr>
          <a:xfrm>
            <a:off x="6377307" y="2444115"/>
            <a:ext cx="5183188" cy="324954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r>
              <a:rPr lang="en-US" dirty="0"/>
              <a:t>Uninsured Rate – Around 8-9% of Indiana’s population is uninsured</a:t>
            </a:r>
          </a:p>
          <a:p>
            <a:r>
              <a:rPr lang="en-US" dirty="0"/>
              <a:t>Rural areas face disparities in healthcare access</a:t>
            </a:r>
          </a:p>
          <a:p>
            <a:r>
              <a:rPr lang="en-US" dirty="0"/>
              <a:t>Shortages in healthcare providers contribute to the issue	</a:t>
            </a:r>
          </a:p>
        </p:txBody>
      </p:sp>
    </p:spTree>
    <p:extLst>
      <p:ext uri="{BB962C8B-B14F-4D97-AF65-F5344CB8AC3E}">
        <p14:creationId xmlns:p14="http://schemas.microsoft.com/office/powerpoint/2010/main" val="223280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54A5-5328-4EC5-BD1D-3D67A0019A7A}"/>
              </a:ext>
            </a:extLst>
          </p:cNvPr>
          <p:cNvSpPr>
            <a:spLocks noGrp="1"/>
          </p:cNvSpPr>
          <p:nvPr>
            <p:ph type="title"/>
          </p:nvPr>
        </p:nvSpPr>
        <p:spPr/>
        <p:txBody>
          <a:bodyPr/>
          <a:lstStyle/>
          <a:p>
            <a:pPr algn="ctr"/>
            <a:r>
              <a:rPr lang="en-US" b="1" dirty="0"/>
              <a:t>Mental Health in Indiana</a:t>
            </a:r>
            <a:endParaRPr lang="en-US" dirty="0"/>
          </a:p>
        </p:txBody>
      </p:sp>
      <p:graphicFrame>
        <p:nvGraphicFramePr>
          <p:cNvPr id="9" name="Content Placeholder 2">
            <a:extLst>
              <a:ext uri="{FF2B5EF4-FFF2-40B4-BE49-F238E27FC236}">
                <a16:creationId xmlns:a16="http://schemas.microsoft.com/office/drawing/2014/main" id="{507CA921-6692-6F09-E161-3AB47F7F8767}"/>
              </a:ext>
            </a:extLst>
          </p:cNvPr>
          <p:cNvGraphicFramePr>
            <a:graphicFrameLocks noGrp="1"/>
          </p:cNvGraphicFramePr>
          <p:nvPr>
            <p:ph idx="1"/>
            <p:extLst>
              <p:ext uri="{D42A27DB-BD31-4B8C-83A1-F6EECF244321}">
                <p14:modId xmlns:p14="http://schemas.microsoft.com/office/powerpoint/2010/main" val="3260171504"/>
              </p:ext>
            </p:extLst>
          </p:nvPr>
        </p:nvGraphicFramePr>
        <p:xfrm>
          <a:off x="6096000" y="1562100"/>
          <a:ext cx="5419725" cy="3980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See the source image">
            <a:extLst>
              <a:ext uri="{FF2B5EF4-FFF2-40B4-BE49-F238E27FC236}">
                <a16:creationId xmlns:a16="http://schemas.microsoft.com/office/drawing/2014/main" id="{A91B13A9-FE1B-457E-86A1-4FD21AD411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401" y="1562100"/>
            <a:ext cx="568959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51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663C094-8A38-5716-5C88-9B0619E39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761" y="285750"/>
            <a:ext cx="8358426"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45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1CF7347-F8BC-FA94-A35E-37791EFB1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890" y="251460"/>
            <a:ext cx="7018020" cy="565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9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9E2544A-65C1-BEB2-442C-8AC91385A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68605"/>
            <a:ext cx="10287000" cy="56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35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E408FCD-C9C8-AA2C-E4AE-869896E7E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30" y="285750"/>
            <a:ext cx="8367912" cy="553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17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6D0C0B-1198-2FD4-EDAB-CCC90F2863D1}"/>
              </a:ext>
            </a:extLst>
          </p:cNvPr>
          <p:cNvPicPr>
            <a:picLocks noChangeAspect="1"/>
          </p:cNvPicPr>
          <p:nvPr/>
        </p:nvPicPr>
        <p:blipFill rotWithShape="1">
          <a:blip r:embed="rId3"/>
          <a:srcRect/>
          <a:stretch/>
        </p:blipFill>
        <p:spPr>
          <a:xfrm>
            <a:off x="-221320" y="10"/>
            <a:ext cx="12191980" cy="6857990"/>
          </a:xfrm>
          <a:prstGeom prst="rect">
            <a:avLst/>
          </a:prstGeom>
        </p:spPr>
      </p:pic>
      <p:graphicFrame>
        <p:nvGraphicFramePr>
          <p:cNvPr id="2" name="Table 1">
            <a:extLst>
              <a:ext uri="{FF2B5EF4-FFF2-40B4-BE49-F238E27FC236}">
                <a16:creationId xmlns:a16="http://schemas.microsoft.com/office/drawing/2014/main" id="{182F6B95-BAA8-EED2-31EB-5F95B021B431}"/>
              </a:ext>
            </a:extLst>
          </p:cNvPr>
          <p:cNvGraphicFramePr>
            <a:graphicFrameLocks noGrp="1"/>
          </p:cNvGraphicFramePr>
          <p:nvPr>
            <p:extLst>
              <p:ext uri="{D42A27DB-BD31-4B8C-83A1-F6EECF244321}">
                <p14:modId xmlns:p14="http://schemas.microsoft.com/office/powerpoint/2010/main" val="2163040570"/>
              </p:ext>
            </p:extLst>
          </p:nvPr>
        </p:nvGraphicFramePr>
        <p:xfrm>
          <a:off x="1422399" y="719666"/>
          <a:ext cx="9237132" cy="4969936"/>
        </p:xfrm>
        <a:graphic>
          <a:graphicData uri="http://schemas.openxmlformats.org/drawingml/2006/table">
            <a:tbl>
              <a:tblPr firstRow="1" bandRow="1">
                <a:tableStyleId>{5C22544A-7EE6-4342-B048-85BDC9FD1C3A}</a:tableStyleId>
              </a:tblPr>
              <a:tblGrid>
                <a:gridCol w="2309283">
                  <a:extLst>
                    <a:ext uri="{9D8B030D-6E8A-4147-A177-3AD203B41FA5}">
                      <a16:colId xmlns:a16="http://schemas.microsoft.com/office/drawing/2014/main" val="2603438141"/>
                    </a:ext>
                  </a:extLst>
                </a:gridCol>
                <a:gridCol w="2309283">
                  <a:extLst>
                    <a:ext uri="{9D8B030D-6E8A-4147-A177-3AD203B41FA5}">
                      <a16:colId xmlns:a16="http://schemas.microsoft.com/office/drawing/2014/main" val="2351101276"/>
                    </a:ext>
                  </a:extLst>
                </a:gridCol>
                <a:gridCol w="2309283">
                  <a:extLst>
                    <a:ext uri="{9D8B030D-6E8A-4147-A177-3AD203B41FA5}">
                      <a16:colId xmlns:a16="http://schemas.microsoft.com/office/drawing/2014/main" val="3135877402"/>
                    </a:ext>
                  </a:extLst>
                </a:gridCol>
                <a:gridCol w="2309283">
                  <a:extLst>
                    <a:ext uri="{9D8B030D-6E8A-4147-A177-3AD203B41FA5}">
                      <a16:colId xmlns:a16="http://schemas.microsoft.com/office/drawing/2014/main" val="2587936392"/>
                    </a:ext>
                  </a:extLst>
                </a:gridCol>
              </a:tblGrid>
              <a:tr h="643272">
                <a:tc>
                  <a:txBody>
                    <a:bodyPr/>
                    <a:lstStyle/>
                    <a:p>
                      <a:endParaRPr lang="en-US" dirty="0"/>
                    </a:p>
                  </a:txBody>
                  <a:tcPr/>
                </a:tc>
                <a:tc>
                  <a:txBody>
                    <a:bodyPr/>
                    <a:lstStyle/>
                    <a:p>
                      <a:r>
                        <a:rPr lang="en-US" dirty="0"/>
                        <a:t>Statewide</a:t>
                      </a:r>
                    </a:p>
                  </a:txBody>
                  <a:tcPr/>
                </a:tc>
                <a:tc>
                  <a:txBody>
                    <a:bodyPr/>
                    <a:lstStyle/>
                    <a:p>
                      <a:r>
                        <a:rPr lang="en-US" dirty="0"/>
                        <a:t>Jefferson County</a:t>
                      </a:r>
                    </a:p>
                  </a:txBody>
                  <a:tcPr/>
                </a:tc>
                <a:tc>
                  <a:txBody>
                    <a:bodyPr/>
                    <a:lstStyle/>
                    <a:p>
                      <a:r>
                        <a:rPr lang="en-US" dirty="0"/>
                        <a:t>Ranking</a:t>
                      </a:r>
                    </a:p>
                  </a:txBody>
                  <a:tcPr/>
                </a:tc>
                <a:extLst>
                  <a:ext uri="{0D108BD9-81ED-4DB2-BD59-A6C34878D82A}">
                    <a16:rowId xmlns:a16="http://schemas.microsoft.com/office/drawing/2014/main" val="4158565493"/>
                  </a:ext>
                </a:extLst>
              </a:tr>
              <a:tr h="643272">
                <a:tc>
                  <a:txBody>
                    <a:bodyPr/>
                    <a:lstStyle/>
                    <a:p>
                      <a:r>
                        <a:rPr lang="en-US" dirty="0"/>
                        <a:t>Obesity</a:t>
                      </a:r>
                    </a:p>
                  </a:txBody>
                  <a:tcPr/>
                </a:tc>
                <a:tc>
                  <a:txBody>
                    <a:bodyPr/>
                    <a:lstStyle/>
                    <a:p>
                      <a:r>
                        <a:rPr lang="en-US" dirty="0"/>
                        <a:t>43.6%</a:t>
                      </a:r>
                    </a:p>
                  </a:txBody>
                  <a:tcPr/>
                </a:tc>
                <a:tc>
                  <a:txBody>
                    <a:bodyPr/>
                    <a:lstStyle/>
                    <a:p>
                      <a:r>
                        <a:rPr lang="en-US" dirty="0"/>
                        <a:t>48.1%</a:t>
                      </a:r>
                    </a:p>
                  </a:txBody>
                  <a:tcPr/>
                </a:tc>
                <a:tc>
                  <a:txBody>
                    <a:bodyPr/>
                    <a:lstStyle/>
                    <a:p>
                      <a:r>
                        <a:rPr lang="en-US" dirty="0"/>
                        <a:t>75</a:t>
                      </a:r>
                      <a:r>
                        <a:rPr lang="en-US" baseline="30000" dirty="0"/>
                        <a:t>th</a:t>
                      </a:r>
                      <a:endParaRPr lang="en-US" dirty="0"/>
                    </a:p>
                  </a:txBody>
                  <a:tcPr/>
                </a:tc>
                <a:extLst>
                  <a:ext uri="{0D108BD9-81ED-4DB2-BD59-A6C34878D82A}">
                    <a16:rowId xmlns:a16="http://schemas.microsoft.com/office/drawing/2014/main" val="1230471866"/>
                  </a:ext>
                </a:extLst>
              </a:tr>
              <a:tr h="1110304">
                <a:tc>
                  <a:txBody>
                    <a:bodyPr/>
                    <a:lstStyle/>
                    <a:p>
                      <a:r>
                        <a:rPr lang="en-US" dirty="0"/>
                        <a:t>Infant Mortality</a:t>
                      </a:r>
                    </a:p>
                  </a:txBody>
                  <a:tcPr/>
                </a:tc>
                <a:tc>
                  <a:txBody>
                    <a:bodyPr/>
                    <a:lstStyle/>
                    <a:p>
                      <a:r>
                        <a:rPr lang="en-US" dirty="0"/>
                        <a:t>6.8 per 1000 live births</a:t>
                      </a:r>
                    </a:p>
                  </a:txBody>
                  <a:tcPr/>
                </a:tc>
                <a:tc>
                  <a:txBody>
                    <a:bodyPr/>
                    <a:lstStyle/>
                    <a:p>
                      <a:r>
                        <a:rPr lang="en-US" dirty="0"/>
                        <a:t>7.39 per 1000 live births</a:t>
                      </a:r>
                    </a:p>
                  </a:txBody>
                  <a:tcPr/>
                </a:tc>
                <a:tc>
                  <a:txBody>
                    <a:bodyPr/>
                    <a:lstStyle/>
                    <a:p>
                      <a:r>
                        <a:rPr lang="en-US" dirty="0"/>
                        <a:t>49th</a:t>
                      </a:r>
                    </a:p>
                  </a:txBody>
                  <a:tcPr/>
                </a:tc>
                <a:extLst>
                  <a:ext uri="{0D108BD9-81ED-4DB2-BD59-A6C34878D82A}">
                    <a16:rowId xmlns:a16="http://schemas.microsoft.com/office/drawing/2014/main" val="3496383133"/>
                  </a:ext>
                </a:extLst>
              </a:tr>
              <a:tr h="643272">
                <a:tc>
                  <a:txBody>
                    <a:bodyPr/>
                    <a:lstStyle/>
                    <a:p>
                      <a:r>
                        <a:rPr lang="en-US" dirty="0"/>
                        <a:t>Opioid Overdose</a:t>
                      </a:r>
                    </a:p>
                  </a:txBody>
                  <a:tcPr/>
                </a:tc>
                <a:tc>
                  <a:txBody>
                    <a:bodyPr/>
                    <a:lstStyle/>
                    <a:p>
                      <a:r>
                        <a:rPr lang="en-US" dirty="0"/>
                        <a:t>25.07</a:t>
                      </a:r>
                    </a:p>
                  </a:txBody>
                  <a:tcPr/>
                </a:tc>
                <a:tc>
                  <a:txBody>
                    <a:bodyPr/>
                    <a:lstStyle/>
                    <a:p>
                      <a:r>
                        <a:rPr lang="en-US" dirty="0"/>
                        <a:t>14.1</a:t>
                      </a:r>
                    </a:p>
                  </a:txBody>
                  <a:tcPr/>
                </a:tc>
                <a:tc>
                  <a:txBody>
                    <a:bodyPr/>
                    <a:lstStyle/>
                    <a:p>
                      <a:r>
                        <a:rPr lang="en-US" dirty="0"/>
                        <a:t>32</a:t>
                      </a:r>
                      <a:r>
                        <a:rPr lang="en-US" baseline="30000" dirty="0"/>
                        <a:t>nd</a:t>
                      </a:r>
                      <a:endParaRPr lang="en-US" dirty="0"/>
                    </a:p>
                  </a:txBody>
                  <a:tcPr/>
                </a:tc>
                <a:extLst>
                  <a:ext uri="{0D108BD9-81ED-4DB2-BD59-A6C34878D82A}">
                    <a16:rowId xmlns:a16="http://schemas.microsoft.com/office/drawing/2014/main" val="2496602282"/>
                  </a:ext>
                </a:extLst>
              </a:tr>
              <a:tr h="643272">
                <a:tc>
                  <a:txBody>
                    <a:bodyPr/>
                    <a:lstStyle/>
                    <a:p>
                      <a:r>
                        <a:rPr lang="en-US" dirty="0"/>
                        <a:t>Smoking</a:t>
                      </a:r>
                    </a:p>
                  </a:txBody>
                  <a:tcPr/>
                </a:tc>
                <a:tc>
                  <a:txBody>
                    <a:bodyPr/>
                    <a:lstStyle/>
                    <a:p>
                      <a:r>
                        <a:rPr lang="en-US" dirty="0"/>
                        <a:t>21%</a:t>
                      </a:r>
                    </a:p>
                  </a:txBody>
                  <a:tcPr/>
                </a:tc>
                <a:tc>
                  <a:txBody>
                    <a:bodyPr/>
                    <a:lstStyle/>
                    <a:p>
                      <a:r>
                        <a:rPr lang="en-US" dirty="0"/>
                        <a:t>30.9%</a:t>
                      </a:r>
                    </a:p>
                  </a:txBody>
                  <a:tcPr/>
                </a:tc>
                <a:tc>
                  <a:txBody>
                    <a:bodyPr/>
                    <a:lstStyle/>
                    <a:p>
                      <a:r>
                        <a:rPr lang="en-US" dirty="0"/>
                        <a:t>90</a:t>
                      </a:r>
                      <a:r>
                        <a:rPr lang="en-US" baseline="30000" dirty="0"/>
                        <a:t>th</a:t>
                      </a:r>
                      <a:endParaRPr lang="en-US" dirty="0"/>
                    </a:p>
                  </a:txBody>
                  <a:tcPr/>
                </a:tc>
                <a:extLst>
                  <a:ext uri="{0D108BD9-81ED-4DB2-BD59-A6C34878D82A}">
                    <a16:rowId xmlns:a16="http://schemas.microsoft.com/office/drawing/2014/main" val="3353490504"/>
                  </a:ext>
                </a:extLst>
              </a:tr>
              <a:tr h="643272">
                <a:tc>
                  <a:txBody>
                    <a:bodyPr/>
                    <a:lstStyle/>
                    <a:p>
                      <a:r>
                        <a:rPr lang="en-US" dirty="0"/>
                        <a:t>SVI</a:t>
                      </a:r>
                    </a:p>
                  </a:txBody>
                  <a:tcPr/>
                </a:tc>
                <a:tc>
                  <a:txBody>
                    <a:bodyPr/>
                    <a:lstStyle/>
                    <a:p>
                      <a:r>
                        <a:rPr lang="en-US" dirty="0"/>
                        <a:t>NA</a:t>
                      </a:r>
                    </a:p>
                  </a:txBody>
                  <a:tcPr/>
                </a:tc>
                <a:tc>
                  <a:txBody>
                    <a:bodyPr/>
                    <a:lstStyle/>
                    <a:p>
                      <a:r>
                        <a:rPr lang="en-US" dirty="0"/>
                        <a:t>.6703</a:t>
                      </a:r>
                    </a:p>
                  </a:txBody>
                  <a:tcPr/>
                </a:tc>
                <a:tc>
                  <a:txBody>
                    <a:bodyPr/>
                    <a:lstStyle/>
                    <a:p>
                      <a:r>
                        <a:rPr lang="en-US" dirty="0"/>
                        <a:t>62nd</a:t>
                      </a:r>
                    </a:p>
                  </a:txBody>
                  <a:tcPr/>
                </a:tc>
                <a:extLst>
                  <a:ext uri="{0D108BD9-81ED-4DB2-BD59-A6C34878D82A}">
                    <a16:rowId xmlns:a16="http://schemas.microsoft.com/office/drawing/2014/main" val="2284971116"/>
                  </a:ext>
                </a:extLst>
              </a:tr>
              <a:tr h="643272">
                <a:tc>
                  <a:txBody>
                    <a:bodyPr/>
                    <a:lstStyle/>
                    <a:p>
                      <a:r>
                        <a:rPr lang="en-US" dirty="0"/>
                        <a:t>Suicide</a:t>
                      </a:r>
                    </a:p>
                  </a:txBody>
                  <a:tcPr/>
                </a:tc>
                <a:tc>
                  <a:txBody>
                    <a:bodyPr/>
                    <a:lstStyle/>
                    <a:p>
                      <a:r>
                        <a:rPr lang="en-US" dirty="0"/>
                        <a:t>15.77</a:t>
                      </a:r>
                    </a:p>
                  </a:txBody>
                  <a:tcPr/>
                </a:tc>
                <a:tc>
                  <a:txBody>
                    <a:bodyPr/>
                    <a:lstStyle/>
                    <a:p>
                      <a:r>
                        <a:rPr lang="en-US" dirty="0"/>
                        <a:t>12.9</a:t>
                      </a:r>
                    </a:p>
                  </a:txBody>
                  <a:tcPr/>
                </a:tc>
                <a:tc>
                  <a:txBody>
                    <a:bodyPr/>
                    <a:lstStyle/>
                    <a:p>
                      <a:r>
                        <a:rPr lang="en-US" dirty="0"/>
                        <a:t>11th</a:t>
                      </a:r>
                    </a:p>
                  </a:txBody>
                  <a:tcPr/>
                </a:tc>
                <a:extLst>
                  <a:ext uri="{0D108BD9-81ED-4DB2-BD59-A6C34878D82A}">
                    <a16:rowId xmlns:a16="http://schemas.microsoft.com/office/drawing/2014/main" val="1760820944"/>
                  </a:ext>
                </a:extLst>
              </a:tr>
            </a:tbl>
          </a:graphicData>
        </a:graphic>
      </p:graphicFrame>
    </p:spTree>
    <p:extLst>
      <p:ext uri="{BB962C8B-B14F-4D97-AF65-F5344CB8AC3E}">
        <p14:creationId xmlns:p14="http://schemas.microsoft.com/office/powerpoint/2010/main" val="2813512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EF42EA-6D07-0940-A130-9AAAD4F8F56A}"/>
              </a:ext>
            </a:extLst>
          </p:cNvPr>
          <p:cNvPicPr>
            <a:picLocks noChangeAspect="1"/>
          </p:cNvPicPr>
          <p:nvPr/>
        </p:nvPicPr>
        <p:blipFill>
          <a:blip r:embed="rId2"/>
          <a:stretch>
            <a:fillRect/>
          </a:stretch>
        </p:blipFill>
        <p:spPr>
          <a:xfrm>
            <a:off x="1448656" y="464907"/>
            <a:ext cx="4999267" cy="5190931"/>
          </a:xfrm>
          <a:prstGeom prst="rect">
            <a:avLst/>
          </a:prstGeom>
        </p:spPr>
      </p:pic>
      <p:sp>
        <p:nvSpPr>
          <p:cNvPr id="9" name="TextBox 8">
            <a:extLst>
              <a:ext uri="{FF2B5EF4-FFF2-40B4-BE49-F238E27FC236}">
                <a16:creationId xmlns:a16="http://schemas.microsoft.com/office/drawing/2014/main" id="{596A0D68-3B03-8C39-73EB-5C743EAAFDB9}"/>
              </a:ext>
            </a:extLst>
          </p:cNvPr>
          <p:cNvSpPr txBox="1"/>
          <p:nvPr/>
        </p:nvSpPr>
        <p:spPr>
          <a:xfrm>
            <a:off x="7284377" y="2311686"/>
            <a:ext cx="4119938" cy="58477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pPr algn="ctr"/>
            <a:r>
              <a:rPr lang="en-US" sz="3200" b="1" dirty="0"/>
              <a:t>Health First Indiana </a:t>
            </a:r>
          </a:p>
        </p:txBody>
      </p:sp>
    </p:spTree>
    <p:extLst>
      <p:ext uri="{BB962C8B-B14F-4D97-AF65-F5344CB8AC3E}">
        <p14:creationId xmlns:p14="http://schemas.microsoft.com/office/powerpoint/2010/main" val="2247307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8F01-FAD9-B9CB-4DAF-67EAE6EB4BB7}"/>
              </a:ext>
            </a:extLst>
          </p:cNvPr>
          <p:cNvSpPr>
            <a:spLocks noGrp="1"/>
          </p:cNvSpPr>
          <p:nvPr>
            <p:ph type="title"/>
          </p:nvPr>
        </p:nvSpPr>
        <p:spPr/>
        <p:txBody>
          <a:bodyPr/>
          <a:lstStyle/>
          <a:p>
            <a:r>
              <a:rPr lang="en-US" dirty="0"/>
              <a:t>The Dimensions of Wellness</a:t>
            </a:r>
          </a:p>
        </p:txBody>
      </p:sp>
      <p:sp>
        <p:nvSpPr>
          <p:cNvPr id="3" name="Content Placeholder 2">
            <a:extLst>
              <a:ext uri="{FF2B5EF4-FFF2-40B4-BE49-F238E27FC236}">
                <a16:creationId xmlns:a16="http://schemas.microsoft.com/office/drawing/2014/main" id="{1819106E-98D6-8B0E-9080-538E34AC71B9}"/>
              </a:ext>
            </a:extLst>
          </p:cNvPr>
          <p:cNvSpPr>
            <a:spLocks noGrp="1"/>
          </p:cNvSpPr>
          <p:nvPr>
            <p:ph idx="1"/>
          </p:nvPr>
        </p:nvSpPr>
        <p:spPr/>
        <p:txBody>
          <a:bodyPr>
            <a:normAutofit/>
          </a:bodyPr>
          <a:lstStyle/>
          <a:p>
            <a:r>
              <a:rPr lang="en-US" sz="3200" b="1" dirty="0"/>
              <a:t>Physical Wellness: </a:t>
            </a:r>
            <a:r>
              <a:rPr lang="en-US" i="1" dirty="0"/>
              <a:t>Care for your body through exercise, nutrition, and rest.</a:t>
            </a:r>
            <a:endParaRPr lang="en-US" sz="3200" i="1" dirty="0"/>
          </a:p>
          <a:p>
            <a:r>
              <a:rPr lang="en-US" sz="3200" b="1" dirty="0"/>
              <a:t>Emotional Wellness: </a:t>
            </a:r>
            <a:r>
              <a:rPr lang="en-US" i="1" dirty="0"/>
              <a:t>Manage emotions and stress effectively.</a:t>
            </a:r>
            <a:endParaRPr lang="en-US" sz="3200" i="1" dirty="0"/>
          </a:p>
          <a:p>
            <a:r>
              <a:rPr lang="en-US" sz="3200" b="1" dirty="0"/>
              <a:t>Intellectual Wellness: </a:t>
            </a:r>
            <a:r>
              <a:rPr lang="en-US" i="1" dirty="0"/>
              <a:t>Engage in lifelong learning and mental stimulation.</a:t>
            </a:r>
            <a:endParaRPr lang="en-US" sz="3200" i="1" dirty="0"/>
          </a:p>
          <a:p>
            <a:r>
              <a:rPr lang="en-US" sz="3200" b="1" dirty="0"/>
              <a:t>Social Wellness: </a:t>
            </a:r>
            <a:r>
              <a:rPr lang="en-US" i="1" dirty="0"/>
              <a:t>Build meaningful connections and communication.</a:t>
            </a:r>
            <a:endParaRPr lang="en-US" sz="3200" i="1" dirty="0"/>
          </a:p>
          <a:p>
            <a:pPr marL="0" indent="0">
              <a:buNone/>
            </a:pPr>
            <a:endParaRPr lang="en-US" dirty="0"/>
          </a:p>
        </p:txBody>
      </p:sp>
    </p:spTree>
    <p:extLst>
      <p:ext uri="{BB962C8B-B14F-4D97-AF65-F5344CB8AC3E}">
        <p14:creationId xmlns:p14="http://schemas.microsoft.com/office/powerpoint/2010/main" val="111509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F3270-7318-41F7-81E5-679FE8CA2468}"/>
              </a:ext>
            </a:extLst>
          </p:cNvPr>
          <p:cNvSpPr>
            <a:spLocks noGrp="1"/>
          </p:cNvSpPr>
          <p:nvPr>
            <p:ph type="title"/>
          </p:nvPr>
        </p:nvSpPr>
        <p:spPr/>
        <p:txBody>
          <a:bodyPr/>
          <a:lstStyle/>
          <a:p>
            <a:r>
              <a:rPr lang="en-US" dirty="0"/>
              <a:t>About Us</a:t>
            </a:r>
          </a:p>
        </p:txBody>
      </p:sp>
      <p:graphicFrame>
        <p:nvGraphicFramePr>
          <p:cNvPr id="4" name="Content Placeholder 2">
            <a:extLst>
              <a:ext uri="{FF2B5EF4-FFF2-40B4-BE49-F238E27FC236}">
                <a16:creationId xmlns:a16="http://schemas.microsoft.com/office/drawing/2014/main" id="{FFAFF838-F75B-452B-ABF5-01A802E162A5}"/>
              </a:ext>
            </a:extLst>
          </p:cNvPr>
          <p:cNvGraphicFramePr>
            <a:graphicFrameLocks noGrp="1"/>
          </p:cNvGraphicFramePr>
          <p:nvPr>
            <p:ph idx="1"/>
          </p:nvPr>
        </p:nvGraphicFramePr>
        <p:xfrm>
          <a:off x="838200" y="130083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571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8F01-FAD9-B9CB-4DAF-67EAE6EB4BB7}"/>
              </a:ext>
            </a:extLst>
          </p:cNvPr>
          <p:cNvSpPr>
            <a:spLocks noGrp="1"/>
          </p:cNvSpPr>
          <p:nvPr>
            <p:ph type="title"/>
          </p:nvPr>
        </p:nvSpPr>
        <p:spPr/>
        <p:txBody>
          <a:bodyPr/>
          <a:lstStyle/>
          <a:p>
            <a:r>
              <a:rPr lang="en-US" dirty="0"/>
              <a:t>The Dimensions of Wellness</a:t>
            </a:r>
          </a:p>
        </p:txBody>
      </p:sp>
      <p:sp>
        <p:nvSpPr>
          <p:cNvPr id="3" name="Content Placeholder 2">
            <a:extLst>
              <a:ext uri="{FF2B5EF4-FFF2-40B4-BE49-F238E27FC236}">
                <a16:creationId xmlns:a16="http://schemas.microsoft.com/office/drawing/2014/main" id="{1819106E-98D6-8B0E-9080-538E34AC71B9}"/>
              </a:ext>
            </a:extLst>
          </p:cNvPr>
          <p:cNvSpPr>
            <a:spLocks noGrp="1"/>
          </p:cNvSpPr>
          <p:nvPr>
            <p:ph idx="1"/>
          </p:nvPr>
        </p:nvSpPr>
        <p:spPr/>
        <p:txBody>
          <a:bodyPr>
            <a:normAutofit/>
          </a:bodyPr>
          <a:lstStyle/>
          <a:p>
            <a:r>
              <a:rPr lang="en-US" sz="3200" b="1" dirty="0"/>
              <a:t>Spiritual Wellness: </a:t>
            </a:r>
            <a:r>
              <a:rPr lang="en-US" i="1" dirty="0"/>
              <a:t>Explore meaning, values, and purpose in life.</a:t>
            </a:r>
            <a:endParaRPr lang="en-US" sz="3200" i="1" dirty="0"/>
          </a:p>
          <a:p>
            <a:r>
              <a:rPr lang="en-US" sz="3200" b="1" dirty="0"/>
              <a:t>Financial Wellness:</a:t>
            </a:r>
            <a:r>
              <a:rPr lang="en-US" sz="3200" dirty="0"/>
              <a:t> </a:t>
            </a:r>
            <a:r>
              <a:rPr lang="en-US" i="1" dirty="0"/>
              <a:t>Manage finances and plan for stability.</a:t>
            </a:r>
          </a:p>
          <a:p>
            <a:endParaRPr lang="en-US" sz="3200" i="1" dirty="0"/>
          </a:p>
          <a:p>
            <a:r>
              <a:rPr lang="en-US" sz="3200" i="1" dirty="0"/>
              <a:t>Occupational Wellness</a:t>
            </a:r>
            <a:r>
              <a:rPr lang="en-US" dirty="0"/>
              <a:t>: </a:t>
            </a:r>
            <a:r>
              <a:rPr lang="en-US" i="1" dirty="0"/>
              <a:t>Find satisfaction and balance in work and life.*</a:t>
            </a:r>
          </a:p>
          <a:p>
            <a:r>
              <a:rPr lang="en-US" sz="3200" i="1" dirty="0"/>
              <a:t>Environmental Wellness: Live in harmony with the </a:t>
            </a:r>
            <a:r>
              <a:rPr lang="en-US" sz="3200" i="1"/>
              <a:t>environment.*</a:t>
            </a:r>
            <a:endParaRPr lang="en-US" sz="3200" i="1" dirty="0"/>
          </a:p>
          <a:p>
            <a:pPr marL="0" indent="0">
              <a:buNone/>
            </a:pPr>
            <a:r>
              <a:rPr lang="en-US" sz="3200" dirty="0"/>
              <a:t> </a:t>
            </a:r>
          </a:p>
        </p:txBody>
      </p:sp>
    </p:spTree>
    <p:extLst>
      <p:ext uri="{BB962C8B-B14F-4D97-AF65-F5344CB8AC3E}">
        <p14:creationId xmlns:p14="http://schemas.microsoft.com/office/powerpoint/2010/main" val="2177526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1BBA-79D6-84AA-50F5-3FEC76830957}"/>
              </a:ext>
            </a:extLst>
          </p:cNvPr>
          <p:cNvSpPr>
            <a:spLocks noGrp="1"/>
          </p:cNvSpPr>
          <p:nvPr>
            <p:ph type="title"/>
          </p:nvPr>
        </p:nvSpPr>
        <p:spPr/>
        <p:txBody>
          <a:bodyPr/>
          <a:lstStyle/>
          <a:p>
            <a:r>
              <a:rPr lang="en-US" dirty="0"/>
              <a:t>Why Employee Wellbeing Matters</a:t>
            </a:r>
          </a:p>
        </p:txBody>
      </p:sp>
      <p:sp>
        <p:nvSpPr>
          <p:cNvPr id="3" name="Content Placeholder 2">
            <a:extLst>
              <a:ext uri="{FF2B5EF4-FFF2-40B4-BE49-F238E27FC236}">
                <a16:creationId xmlns:a16="http://schemas.microsoft.com/office/drawing/2014/main" id="{2E114A8B-7DEC-73A3-0317-49A0404F1BF2}"/>
              </a:ext>
            </a:extLst>
          </p:cNvPr>
          <p:cNvSpPr>
            <a:spLocks noGrp="1"/>
          </p:cNvSpPr>
          <p:nvPr>
            <p:ph idx="1"/>
          </p:nvPr>
        </p:nvSpPr>
        <p:spPr/>
        <p:txBody>
          <a:bodyPr/>
          <a:lstStyle/>
          <a:p>
            <a:r>
              <a:rPr lang="en-US" sz="3600" dirty="0"/>
              <a:t>Increased Productivity</a:t>
            </a:r>
          </a:p>
          <a:p>
            <a:r>
              <a:rPr lang="en-US" sz="3600" dirty="0"/>
              <a:t>Reduced Absenteeism</a:t>
            </a:r>
          </a:p>
          <a:p>
            <a:r>
              <a:rPr lang="en-US" sz="3600" dirty="0"/>
              <a:t>Higher Employee Engagement</a:t>
            </a:r>
          </a:p>
          <a:p>
            <a:r>
              <a:rPr lang="en-US" sz="3600" dirty="0"/>
              <a:t>Improved Mental Health</a:t>
            </a:r>
          </a:p>
          <a:p>
            <a:r>
              <a:rPr lang="en-US" sz="3600" dirty="0"/>
              <a:t>Lower Healthcare Costs</a:t>
            </a:r>
          </a:p>
          <a:p>
            <a:endParaRPr lang="en-US" dirty="0"/>
          </a:p>
        </p:txBody>
      </p:sp>
    </p:spTree>
    <p:extLst>
      <p:ext uri="{BB962C8B-B14F-4D97-AF65-F5344CB8AC3E}">
        <p14:creationId xmlns:p14="http://schemas.microsoft.com/office/powerpoint/2010/main" val="4092969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7084-B932-A9DC-B736-9AE4DB9116DB}"/>
              </a:ext>
            </a:extLst>
          </p:cNvPr>
          <p:cNvSpPr>
            <a:spLocks noGrp="1"/>
          </p:cNvSpPr>
          <p:nvPr>
            <p:ph type="title"/>
          </p:nvPr>
        </p:nvSpPr>
        <p:spPr>
          <a:xfrm>
            <a:off x="635001" y="365125"/>
            <a:ext cx="11023598" cy="1325563"/>
          </a:xfrm>
        </p:spPr>
        <p:txBody>
          <a:bodyPr>
            <a:normAutofit/>
          </a:bodyPr>
          <a:lstStyle/>
          <a:p>
            <a:r>
              <a:rPr lang="en-US" sz="4000" dirty="0"/>
              <a:t>Common Workplace Wellness Challenges</a:t>
            </a:r>
          </a:p>
        </p:txBody>
      </p:sp>
      <p:sp>
        <p:nvSpPr>
          <p:cNvPr id="3" name="Content Placeholder 2">
            <a:extLst>
              <a:ext uri="{FF2B5EF4-FFF2-40B4-BE49-F238E27FC236}">
                <a16:creationId xmlns:a16="http://schemas.microsoft.com/office/drawing/2014/main" id="{A19D8CD3-FCF4-30DC-D811-E69D0D3458E5}"/>
              </a:ext>
            </a:extLst>
          </p:cNvPr>
          <p:cNvSpPr>
            <a:spLocks noGrp="1"/>
          </p:cNvSpPr>
          <p:nvPr>
            <p:ph idx="1"/>
          </p:nvPr>
        </p:nvSpPr>
        <p:spPr>
          <a:xfrm>
            <a:off x="838200" y="1825625"/>
            <a:ext cx="10820400" cy="4351338"/>
          </a:xfrm>
        </p:spPr>
        <p:txBody>
          <a:bodyPr/>
          <a:lstStyle/>
          <a:p>
            <a:r>
              <a:rPr lang="en-US" sz="3600" dirty="0"/>
              <a:t> Stress and Burnout</a:t>
            </a:r>
          </a:p>
          <a:p>
            <a:r>
              <a:rPr lang="en-US" sz="3600" dirty="0"/>
              <a:t> Poor Work-Life Balance</a:t>
            </a:r>
          </a:p>
          <a:p>
            <a:r>
              <a:rPr lang="en-US" sz="3600" dirty="0"/>
              <a:t> Sedentary Lifestyles</a:t>
            </a:r>
          </a:p>
          <a:p>
            <a:r>
              <a:rPr lang="en-US" sz="3600" dirty="0"/>
              <a:t> Lack of Employee Engagement in Wellness Programs</a:t>
            </a:r>
          </a:p>
          <a:p>
            <a:r>
              <a:rPr lang="en-US" sz="3600" dirty="0"/>
              <a:t> Mental Health Stigma</a:t>
            </a:r>
          </a:p>
          <a:p>
            <a:endParaRPr lang="en-US" dirty="0"/>
          </a:p>
        </p:txBody>
      </p:sp>
    </p:spTree>
    <p:extLst>
      <p:ext uri="{BB962C8B-B14F-4D97-AF65-F5344CB8AC3E}">
        <p14:creationId xmlns:p14="http://schemas.microsoft.com/office/powerpoint/2010/main" val="348726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BB5F-C27C-006D-74CC-8F26518C3CE4}"/>
              </a:ext>
            </a:extLst>
          </p:cNvPr>
          <p:cNvSpPr>
            <a:spLocks noGrp="1"/>
          </p:cNvSpPr>
          <p:nvPr>
            <p:ph type="title"/>
          </p:nvPr>
        </p:nvSpPr>
        <p:spPr/>
        <p:txBody>
          <a:bodyPr/>
          <a:lstStyle/>
          <a:p>
            <a:r>
              <a:rPr lang="en-US" dirty="0"/>
              <a:t>Creating a Wellness Culture</a:t>
            </a:r>
          </a:p>
        </p:txBody>
      </p:sp>
      <p:sp>
        <p:nvSpPr>
          <p:cNvPr id="3" name="Content Placeholder 2">
            <a:extLst>
              <a:ext uri="{FF2B5EF4-FFF2-40B4-BE49-F238E27FC236}">
                <a16:creationId xmlns:a16="http://schemas.microsoft.com/office/drawing/2014/main" id="{2FCBAADC-C814-6CEB-66D9-A4B3D5F641E1}"/>
              </a:ext>
            </a:extLst>
          </p:cNvPr>
          <p:cNvSpPr>
            <a:spLocks noGrp="1"/>
          </p:cNvSpPr>
          <p:nvPr>
            <p:ph idx="1"/>
          </p:nvPr>
        </p:nvSpPr>
        <p:spPr/>
        <p:txBody>
          <a:bodyPr/>
          <a:lstStyle/>
          <a:p>
            <a:r>
              <a:rPr lang="en-US" sz="3600" dirty="0"/>
              <a:t> Leadership Buy-In and Support</a:t>
            </a:r>
          </a:p>
          <a:p>
            <a:r>
              <a:rPr lang="en-US" sz="3600" dirty="0"/>
              <a:t> Foster Open Communication</a:t>
            </a:r>
          </a:p>
          <a:p>
            <a:r>
              <a:rPr lang="en-US" sz="3600" dirty="0"/>
              <a:t> Promote Mental Health Awareness</a:t>
            </a:r>
          </a:p>
          <a:p>
            <a:r>
              <a:rPr lang="en-US" sz="3600" dirty="0"/>
              <a:t> Encourage Positive Relationships</a:t>
            </a:r>
          </a:p>
          <a:p>
            <a:r>
              <a:rPr lang="en-US" sz="3600" dirty="0"/>
              <a:t> Flexibility and Work-Life Balance</a:t>
            </a:r>
          </a:p>
          <a:p>
            <a:endParaRPr lang="en-US" dirty="0"/>
          </a:p>
        </p:txBody>
      </p:sp>
    </p:spTree>
    <p:extLst>
      <p:ext uri="{BB962C8B-B14F-4D97-AF65-F5344CB8AC3E}">
        <p14:creationId xmlns:p14="http://schemas.microsoft.com/office/powerpoint/2010/main" val="2389359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7E89-E795-4933-9C96-F9501CF195BA}"/>
              </a:ext>
            </a:extLst>
          </p:cNvPr>
          <p:cNvSpPr>
            <a:spLocks noGrp="1"/>
          </p:cNvSpPr>
          <p:nvPr>
            <p:ph type="ctrTitle"/>
          </p:nvPr>
        </p:nvSpPr>
        <p:spPr>
          <a:xfrm>
            <a:off x="1524000" y="1671003"/>
            <a:ext cx="9144000" cy="2387600"/>
          </a:xfrm>
        </p:spPr>
        <p:txBody>
          <a:bodyPr>
            <a:normAutofit fontScale="90000"/>
          </a:bodyPr>
          <a:lstStyle/>
          <a:p>
            <a:r>
              <a:rPr lang="en-US" dirty="0"/>
              <a:t>Low Cost / No Cost Workplace Wellness Strategies</a:t>
            </a:r>
          </a:p>
        </p:txBody>
      </p:sp>
    </p:spTree>
    <p:extLst>
      <p:ext uri="{BB962C8B-B14F-4D97-AF65-F5344CB8AC3E}">
        <p14:creationId xmlns:p14="http://schemas.microsoft.com/office/powerpoint/2010/main" val="76122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978D-EBD8-4E48-8A9F-8F2013C355EF}"/>
              </a:ext>
            </a:extLst>
          </p:cNvPr>
          <p:cNvSpPr>
            <a:spLocks noGrp="1"/>
          </p:cNvSpPr>
          <p:nvPr>
            <p:ph type="title"/>
          </p:nvPr>
        </p:nvSpPr>
        <p:spPr/>
        <p:txBody>
          <a:bodyPr/>
          <a:lstStyle/>
          <a:p>
            <a:r>
              <a:rPr lang="en-US" dirty="0"/>
              <a:t>Creating a Culture of Health </a:t>
            </a:r>
          </a:p>
        </p:txBody>
      </p:sp>
      <p:graphicFrame>
        <p:nvGraphicFramePr>
          <p:cNvPr id="7" name="Content Placeholder 2">
            <a:extLst>
              <a:ext uri="{FF2B5EF4-FFF2-40B4-BE49-F238E27FC236}">
                <a16:creationId xmlns:a16="http://schemas.microsoft.com/office/drawing/2014/main" id="{700A316B-E299-F26D-448E-D0CEB2F5D188}"/>
              </a:ext>
            </a:extLst>
          </p:cNvPr>
          <p:cNvGraphicFramePr>
            <a:graphicFrameLocks noGrp="1"/>
          </p:cNvGraphicFramePr>
          <p:nvPr>
            <p:ph idx="1"/>
            <p:extLst>
              <p:ext uri="{D42A27DB-BD31-4B8C-83A1-F6EECF244321}">
                <p14:modId xmlns:p14="http://schemas.microsoft.com/office/powerpoint/2010/main" val="2142181780"/>
              </p:ext>
            </p:extLst>
          </p:nvPr>
        </p:nvGraphicFramePr>
        <p:xfrm>
          <a:off x="838199" y="1580606"/>
          <a:ext cx="10735491" cy="4024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1819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8C05-C1A2-EE43-C660-8E54EE005C37}"/>
              </a:ext>
            </a:extLst>
          </p:cNvPr>
          <p:cNvSpPr>
            <a:spLocks noGrp="1"/>
          </p:cNvSpPr>
          <p:nvPr>
            <p:ph type="title"/>
          </p:nvPr>
        </p:nvSpPr>
        <p:spPr>
          <a:xfrm>
            <a:off x="836611" y="0"/>
            <a:ext cx="4280219" cy="1600200"/>
          </a:xfrm>
        </p:spPr>
        <p:txBody>
          <a:bodyPr/>
          <a:lstStyle/>
          <a:p>
            <a:r>
              <a:rPr lang="en-US" sz="3200" dirty="0"/>
              <a:t>Assess your Worksite Needs</a:t>
            </a:r>
            <a:endParaRPr lang="en-US" dirty="0"/>
          </a:p>
        </p:txBody>
      </p:sp>
      <p:sp>
        <p:nvSpPr>
          <p:cNvPr id="4" name="Text Placeholder 3">
            <a:extLst>
              <a:ext uri="{FF2B5EF4-FFF2-40B4-BE49-F238E27FC236}">
                <a16:creationId xmlns:a16="http://schemas.microsoft.com/office/drawing/2014/main" id="{4CAF1B8B-BDC1-F466-9D20-A7AC394C0423}"/>
              </a:ext>
            </a:extLst>
          </p:cNvPr>
          <p:cNvSpPr>
            <a:spLocks noGrp="1"/>
          </p:cNvSpPr>
          <p:nvPr>
            <p:ph type="body" sz="half" idx="2"/>
          </p:nvPr>
        </p:nvSpPr>
        <p:spPr>
          <a:xfrm>
            <a:off x="836611" y="1600200"/>
            <a:ext cx="5541329" cy="4149090"/>
          </a:xfrm>
        </p:spPr>
        <p:txBody>
          <a:bodyPr/>
          <a:lstStyle/>
          <a:p>
            <a:pPr marL="342900" indent="-342900">
              <a:buFont typeface="Arial" panose="020B0604020202020204" pitchFamily="34" charset="0"/>
              <a:buChar char="•"/>
            </a:pPr>
            <a:r>
              <a:rPr lang="en-US" sz="2200" b="1" dirty="0"/>
              <a:t>Employee interest survey- </a:t>
            </a:r>
            <a:r>
              <a:rPr lang="en-US" sz="2200" dirty="0"/>
              <a:t>solicits employee involvement and approval and plays significant role in helping launch a successful health initiative.</a:t>
            </a:r>
          </a:p>
          <a:p>
            <a:pPr marL="342900" indent="-342900">
              <a:buFont typeface="Arial" panose="020B0604020202020204" pitchFamily="34" charset="0"/>
              <a:buChar char="•"/>
            </a:pPr>
            <a:r>
              <a:rPr lang="en-US" sz="2200" b="1" dirty="0"/>
              <a:t>Workplace assessment- </a:t>
            </a:r>
            <a:r>
              <a:rPr lang="en-US" sz="2200" dirty="0"/>
              <a:t>designed to examine aspects of your worksite environment as it relates to supporting healthy behaviors.</a:t>
            </a:r>
          </a:p>
          <a:p>
            <a:pPr marL="342900" indent="-342900">
              <a:buFont typeface="Arial" panose="020B0604020202020204" pitchFamily="34" charset="0"/>
              <a:buChar char="•"/>
            </a:pPr>
            <a:r>
              <a:rPr lang="en-US" sz="2200" b="1" dirty="0"/>
              <a:t>Vending assessment- </a:t>
            </a:r>
            <a:r>
              <a:rPr lang="en-US" sz="2200" dirty="0"/>
              <a:t>designed to assess the number of healthier food and beverage choices available in the vending machines at your business. </a:t>
            </a:r>
            <a:endParaRPr lang="en-US" sz="2200" b="1" dirty="0"/>
          </a:p>
          <a:p>
            <a:endParaRPr lang="en-US" dirty="0"/>
          </a:p>
        </p:txBody>
      </p:sp>
      <p:pic>
        <p:nvPicPr>
          <p:cNvPr id="5" name="Content Placeholder 4">
            <a:hlinkClick r:id="rId3"/>
            <a:extLst>
              <a:ext uri="{FF2B5EF4-FFF2-40B4-BE49-F238E27FC236}">
                <a16:creationId xmlns:a16="http://schemas.microsoft.com/office/drawing/2014/main" id="{BAE95C36-CBB9-6BAB-CE22-D2D33AE22081}"/>
              </a:ext>
            </a:extLst>
          </p:cNvPr>
          <p:cNvPicPr>
            <a:picLocks noGrp="1" noChangeAspect="1"/>
          </p:cNvPicPr>
          <p:nvPr>
            <p:ph idx="1"/>
          </p:nvPr>
        </p:nvPicPr>
        <p:blipFill rotWithShape="1">
          <a:blip r:embed="rId4"/>
          <a:srcRect l="11306" r="1757"/>
          <a:stretch/>
        </p:blipFill>
        <p:spPr>
          <a:xfrm>
            <a:off x="7258050" y="285204"/>
            <a:ext cx="3817620" cy="5648774"/>
          </a:xfrm>
          <a:prstGeom prst="rect">
            <a:avLst/>
          </a:prstGeom>
          <a:effectLst/>
        </p:spPr>
      </p:pic>
    </p:spTree>
    <p:extLst>
      <p:ext uri="{BB962C8B-B14F-4D97-AF65-F5344CB8AC3E}">
        <p14:creationId xmlns:p14="http://schemas.microsoft.com/office/powerpoint/2010/main" val="3490559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ffice worker in video conference">
            <a:extLst>
              <a:ext uri="{FF2B5EF4-FFF2-40B4-BE49-F238E27FC236}">
                <a16:creationId xmlns:a16="http://schemas.microsoft.com/office/drawing/2014/main" id="{3F231F79-E3BC-6CE8-EF63-2BDFECFCD6CB}"/>
              </a:ext>
            </a:extLst>
          </p:cNvPr>
          <p:cNvPicPr>
            <a:picLocks noChangeAspect="1"/>
          </p:cNvPicPr>
          <p:nvPr/>
        </p:nvPicPr>
        <p:blipFill rotWithShape="1">
          <a:blip r:embed="rId3">
            <a:extLst>
              <a:ext uri="{28A0092B-C50C-407E-A947-70E740481C1C}">
                <a14:useLocalDpi xmlns:a14="http://schemas.microsoft.com/office/drawing/2010/main" val="0"/>
              </a:ext>
            </a:extLst>
          </a:blip>
          <a:srcRect l="33048" r="-1" b="-1"/>
          <a:stretch/>
        </p:blipFill>
        <p:spPr>
          <a:xfrm>
            <a:off x="6574326" y="317500"/>
            <a:ext cx="5617674" cy="56007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C5A461D4-3CC2-18EB-BD12-6237D6E3233B}"/>
              </a:ext>
            </a:extLst>
          </p:cNvPr>
          <p:cNvSpPr txBox="1"/>
          <p:nvPr/>
        </p:nvSpPr>
        <p:spPr>
          <a:xfrm>
            <a:off x="862022" y="847916"/>
            <a:ext cx="4243589" cy="4297108"/>
          </a:xfrm>
          <a:prstGeom prst="rect">
            <a:avLst/>
          </a:prstGeom>
        </p:spPr>
        <p:txBody>
          <a:bodyPr vert="horz" lIns="91440" tIns="45720" rIns="91440" bIns="45720" rtlCol="0">
            <a:noAutofit/>
          </a:bodyPr>
          <a:lstStyle/>
          <a:p>
            <a:pPr algn="ctr" defTabSz="914400">
              <a:lnSpc>
                <a:spcPct val="90000"/>
              </a:lnSpc>
              <a:spcBef>
                <a:spcPts val="1000"/>
              </a:spcBef>
              <a:spcAft>
                <a:spcPts val="600"/>
              </a:spcAft>
            </a:pPr>
            <a:r>
              <a:rPr lang="en-US" sz="3200" dirty="0">
                <a:latin typeface="+mj-lt"/>
                <a:ea typeface="+mj-ea"/>
                <a:cs typeface="+mj-cs"/>
              </a:rPr>
              <a:t>Accommodations and Policies</a:t>
            </a:r>
          </a:p>
          <a:p>
            <a:pPr marL="0" lvl="1" defTabSz="914400">
              <a:lnSpc>
                <a:spcPct val="90000"/>
              </a:lnSpc>
              <a:spcBef>
                <a:spcPts val="1000"/>
              </a:spcBef>
              <a:spcAft>
                <a:spcPts val="600"/>
              </a:spcAft>
            </a:pPr>
            <a:endParaRPr lang="en-US" sz="2400" b="1" dirty="0"/>
          </a:p>
          <a:p>
            <a:pPr marL="0" lvl="1" defTabSz="914400">
              <a:lnSpc>
                <a:spcPct val="90000"/>
              </a:lnSpc>
              <a:spcBef>
                <a:spcPts val="1000"/>
              </a:spcBef>
              <a:spcAft>
                <a:spcPts val="600"/>
              </a:spcAft>
            </a:pPr>
            <a:r>
              <a:rPr lang="en-US" sz="2400" b="1" dirty="0"/>
              <a:t>Flexible Workplaces</a:t>
            </a:r>
          </a:p>
          <a:p>
            <a:pPr marL="0" lvl="1" defTabSz="914400">
              <a:lnSpc>
                <a:spcPct val="90000"/>
              </a:lnSpc>
              <a:spcBef>
                <a:spcPts val="1000"/>
              </a:spcBef>
              <a:spcAft>
                <a:spcPts val="600"/>
              </a:spcAft>
            </a:pPr>
            <a:r>
              <a:rPr lang="en-US" sz="2400" b="1" dirty="0"/>
              <a:t>Hybrid work schedules</a:t>
            </a:r>
          </a:p>
          <a:p>
            <a:pPr marL="0" lvl="1" defTabSz="914400">
              <a:lnSpc>
                <a:spcPct val="90000"/>
              </a:lnSpc>
              <a:spcBef>
                <a:spcPts val="1000"/>
              </a:spcBef>
              <a:spcAft>
                <a:spcPts val="600"/>
              </a:spcAft>
            </a:pPr>
            <a:r>
              <a:rPr lang="en-US" sz="2400" b="1" dirty="0"/>
              <a:t>Part-time work hours</a:t>
            </a:r>
          </a:p>
          <a:p>
            <a:pPr marL="0" lvl="1" defTabSz="914400">
              <a:lnSpc>
                <a:spcPct val="90000"/>
              </a:lnSpc>
              <a:spcBef>
                <a:spcPts val="1000"/>
              </a:spcBef>
              <a:spcAft>
                <a:spcPts val="600"/>
              </a:spcAft>
            </a:pPr>
            <a:r>
              <a:rPr lang="en-US" sz="2400" b="1" dirty="0"/>
              <a:t>Sick Leave/MH days</a:t>
            </a:r>
          </a:p>
          <a:p>
            <a:pPr marL="0" lvl="1" defTabSz="914400">
              <a:lnSpc>
                <a:spcPct val="90000"/>
              </a:lnSpc>
              <a:spcBef>
                <a:spcPts val="1000"/>
              </a:spcBef>
              <a:spcAft>
                <a:spcPts val="600"/>
              </a:spcAft>
            </a:pPr>
            <a:r>
              <a:rPr lang="en-US" sz="2400" b="1" dirty="0"/>
              <a:t>Breaks </a:t>
            </a:r>
          </a:p>
          <a:p>
            <a:pPr marL="0" lvl="1" defTabSz="914400">
              <a:lnSpc>
                <a:spcPct val="90000"/>
              </a:lnSpc>
              <a:spcBef>
                <a:spcPts val="1000"/>
              </a:spcBef>
              <a:spcAft>
                <a:spcPts val="600"/>
              </a:spcAft>
            </a:pPr>
            <a:r>
              <a:rPr lang="en-US" sz="2400" b="1" dirty="0"/>
              <a:t>Other policies</a:t>
            </a:r>
          </a:p>
        </p:txBody>
      </p:sp>
    </p:spTree>
    <p:extLst>
      <p:ext uri="{BB962C8B-B14F-4D97-AF65-F5344CB8AC3E}">
        <p14:creationId xmlns:p14="http://schemas.microsoft.com/office/powerpoint/2010/main" val="2142646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FFA4-9827-EC96-F753-B64D12CB6FD0}"/>
              </a:ext>
            </a:extLst>
          </p:cNvPr>
          <p:cNvSpPr>
            <a:spLocks noGrp="1"/>
          </p:cNvSpPr>
          <p:nvPr>
            <p:ph type="title"/>
          </p:nvPr>
        </p:nvSpPr>
        <p:spPr/>
        <p:txBody>
          <a:bodyPr/>
          <a:lstStyle/>
          <a:p>
            <a:pPr algn="ctr"/>
            <a:r>
              <a:rPr lang="en-US" dirty="0"/>
              <a:t>Free or Low-Cost Resources</a:t>
            </a:r>
          </a:p>
        </p:txBody>
      </p:sp>
      <p:sp>
        <p:nvSpPr>
          <p:cNvPr id="3" name="Content Placeholder 2">
            <a:extLst>
              <a:ext uri="{FF2B5EF4-FFF2-40B4-BE49-F238E27FC236}">
                <a16:creationId xmlns:a16="http://schemas.microsoft.com/office/drawing/2014/main" id="{1F1F22CE-32C3-3441-76DC-BC0868D4F3ED}"/>
              </a:ext>
            </a:extLst>
          </p:cNvPr>
          <p:cNvSpPr>
            <a:spLocks noGrp="1"/>
          </p:cNvSpPr>
          <p:nvPr>
            <p:ph sz="half" idx="1"/>
          </p:nvPr>
        </p:nvSpPr>
        <p:spPr>
          <a:xfrm>
            <a:off x="533400" y="1484249"/>
            <a:ext cx="5181600" cy="43513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r>
              <a:rPr lang="en-US" b="1" dirty="0"/>
              <a:t>Indiana Department of Health </a:t>
            </a:r>
          </a:p>
          <a:p>
            <a:pPr marL="0" indent="0">
              <a:buNone/>
            </a:pPr>
            <a:r>
              <a:rPr lang="en-US" b="1" dirty="0"/>
              <a:t>Centers for Disease Control and Prevention (CDC)</a:t>
            </a:r>
          </a:p>
          <a:p>
            <a:pPr marL="0" indent="0">
              <a:buNone/>
            </a:pPr>
            <a:r>
              <a:rPr lang="en-US" b="1" dirty="0"/>
              <a:t>Awareness Month Challenges</a:t>
            </a:r>
          </a:p>
          <a:p>
            <a:pPr marL="0" indent="0">
              <a:buNone/>
            </a:pPr>
            <a:r>
              <a:rPr lang="en-US" b="1" dirty="0"/>
              <a:t>Indiana 211</a:t>
            </a:r>
          </a:p>
          <a:p>
            <a:pPr marL="0" indent="0">
              <a:buNone/>
            </a:pPr>
            <a:r>
              <a:rPr lang="en-US" b="1" dirty="0"/>
              <a:t>Mental Health Resources:</a:t>
            </a:r>
          </a:p>
          <a:p>
            <a:pPr marL="457200" lvl="1" indent="0">
              <a:buNone/>
            </a:pPr>
            <a:r>
              <a:rPr lang="en-US" dirty="0"/>
              <a:t>EAP</a:t>
            </a:r>
          </a:p>
          <a:p>
            <a:pPr marL="457200" lvl="1" indent="0">
              <a:buNone/>
            </a:pPr>
            <a:r>
              <a:rPr lang="en-US" dirty="0"/>
              <a:t>988 Suicide and Crisis Lifeline</a:t>
            </a:r>
          </a:p>
          <a:p>
            <a:pPr marL="457200" lvl="1" indent="0">
              <a:buNone/>
            </a:pPr>
            <a:r>
              <a:rPr lang="en-US" dirty="0"/>
              <a:t>SAMSHA – Substance Abuse and Mental Health Services Administration</a:t>
            </a:r>
          </a:p>
          <a:p>
            <a:pPr lvl="1"/>
            <a:endParaRPr lang="en-US" dirty="0"/>
          </a:p>
          <a:p>
            <a:pPr marL="0" indent="0">
              <a:buNone/>
            </a:pPr>
            <a:endParaRPr lang="en-US" dirty="0"/>
          </a:p>
        </p:txBody>
      </p:sp>
      <p:sp>
        <p:nvSpPr>
          <p:cNvPr id="4" name="Content Placeholder 3">
            <a:extLst>
              <a:ext uri="{FF2B5EF4-FFF2-40B4-BE49-F238E27FC236}">
                <a16:creationId xmlns:a16="http://schemas.microsoft.com/office/drawing/2014/main" id="{9A753202-FE46-C856-4010-F9038DD4C48C}"/>
              </a:ext>
            </a:extLst>
          </p:cNvPr>
          <p:cNvSpPr>
            <a:spLocks noGrp="1"/>
          </p:cNvSpPr>
          <p:nvPr>
            <p:ph sz="half" idx="2"/>
          </p:nvPr>
        </p:nvSpPr>
        <p:spPr>
          <a:xfrm>
            <a:off x="6477000" y="1484249"/>
            <a:ext cx="5181600" cy="43513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r>
              <a:rPr lang="en-US" b="1" dirty="0"/>
              <a:t>Tobacco Cessation Resources</a:t>
            </a:r>
          </a:p>
          <a:p>
            <a:pPr marL="457200" lvl="1" indent="0">
              <a:buNone/>
            </a:pPr>
            <a:r>
              <a:rPr lang="en-US" dirty="0"/>
              <a:t>Quit Now Indiana</a:t>
            </a:r>
          </a:p>
          <a:p>
            <a:pPr marL="457200" lvl="1" indent="0">
              <a:buNone/>
            </a:pPr>
            <a:r>
              <a:rPr lang="en-US" dirty="0"/>
              <a:t>Smokefree.gov</a:t>
            </a:r>
          </a:p>
          <a:p>
            <a:pPr marL="457200" lvl="1" indent="0">
              <a:buNone/>
            </a:pPr>
            <a:r>
              <a:rPr lang="en-US" dirty="0"/>
              <a:t>TheTruth.com/Quit</a:t>
            </a:r>
          </a:p>
          <a:p>
            <a:pPr marL="457200" lvl="1" indent="0">
              <a:buNone/>
            </a:pPr>
            <a:endParaRPr lang="en-US" dirty="0"/>
          </a:p>
          <a:p>
            <a:pPr marL="0" indent="0">
              <a:buNone/>
            </a:pPr>
            <a:r>
              <a:rPr lang="en-US" b="1" dirty="0"/>
              <a:t>Medical Insurance Carrier</a:t>
            </a:r>
          </a:p>
          <a:p>
            <a:pPr marL="457200" lvl="1" indent="0">
              <a:buNone/>
            </a:pPr>
            <a:r>
              <a:rPr lang="en-US" dirty="0"/>
              <a:t>Anthem (Sydney app), UMR, UHC, and others provide a library of wellbeing resources</a:t>
            </a:r>
          </a:p>
        </p:txBody>
      </p:sp>
    </p:spTree>
    <p:extLst>
      <p:ext uri="{BB962C8B-B14F-4D97-AF65-F5344CB8AC3E}">
        <p14:creationId xmlns:p14="http://schemas.microsoft.com/office/powerpoint/2010/main" val="3428192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3CD80D-76D2-4C5B-AD41-017E93581788}"/>
              </a:ext>
            </a:extLst>
          </p:cNvPr>
          <p:cNvSpPr>
            <a:spLocks noGrp="1"/>
          </p:cNvSpPr>
          <p:nvPr>
            <p:ph type="title"/>
          </p:nvPr>
        </p:nvSpPr>
        <p:spPr>
          <a:xfrm>
            <a:off x="1383564" y="348865"/>
            <a:ext cx="9718111" cy="1576446"/>
          </a:xfrm>
        </p:spPr>
        <p:txBody>
          <a:bodyPr anchor="ctr">
            <a:normAutofit/>
          </a:bodyPr>
          <a:lstStyle/>
          <a:p>
            <a:r>
              <a:rPr lang="en-US" sz="4000" b="1" dirty="0">
                <a:solidFill>
                  <a:srgbClr val="FFFFFF"/>
                </a:solidFill>
              </a:rPr>
              <a:t>Low-Cost Communication Considerations</a:t>
            </a:r>
            <a:endParaRPr lang="en-US" sz="4000" dirty="0">
              <a:solidFill>
                <a:srgbClr val="FFFFFF"/>
              </a:solidFill>
            </a:endParaRPr>
          </a:p>
        </p:txBody>
      </p:sp>
      <p:graphicFrame>
        <p:nvGraphicFramePr>
          <p:cNvPr id="4" name="Content Placeholder 2">
            <a:extLst>
              <a:ext uri="{FF2B5EF4-FFF2-40B4-BE49-F238E27FC236}">
                <a16:creationId xmlns:a16="http://schemas.microsoft.com/office/drawing/2014/main" id="{FBFB6DD9-4939-4B3F-892B-B27FC2BD512E}"/>
              </a:ext>
            </a:extLst>
          </p:cNvPr>
          <p:cNvGraphicFramePr>
            <a:graphicFrameLocks noGrp="1"/>
          </p:cNvGraphicFramePr>
          <p:nvPr>
            <p:ph idx="1"/>
            <p:extLst>
              <p:ext uri="{D42A27DB-BD31-4B8C-83A1-F6EECF244321}">
                <p14:modId xmlns:p14="http://schemas.microsoft.com/office/powerpoint/2010/main" val="254548009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414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3BAD-2D8A-4BC8-B70B-EF000C0DF351}"/>
              </a:ext>
            </a:extLst>
          </p:cNvPr>
          <p:cNvSpPr>
            <a:spLocks noGrp="1"/>
          </p:cNvSpPr>
          <p:nvPr>
            <p:ph type="title"/>
          </p:nvPr>
        </p:nvSpPr>
        <p:spPr/>
        <p:txBody>
          <a:bodyPr/>
          <a:lstStyle/>
          <a:p>
            <a:r>
              <a:rPr lang="en-US" dirty="0"/>
              <a:t>Our Goal</a:t>
            </a:r>
          </a:p>
        </p:txBody>
      </p:sp>
      <p:sp>
        <p:nvSpPr>
          <p:cNvPr id="3" name="Content Placeholder 2">
            <a:extLst>
              <a:ext uri="{FF2B5EF4-FFF2-40B4-BE49-F238E27FC236}">
                <a16:creationId xmlns:a16="http://schemas.microsoft.com/office/drawing/2014/main" id="{0C5E31BF-032E-4596-B929-2119A46C1F0A}"/>
              </a:ext>
            </a:extLst>
          </p:cNvPr>
          <p:cNvSpPr>
            <a:spLocks noGrp="1"/>
          </p:cNvSpPr>
          <p:nvPr>
            <p:ph idx="1"/>
          </p:nvPr>
        </p:nvSpPr>
        <p:spPr/>
        <p:txBody>
          <a:bodyPr/>
          <a:lstStyle/>
          <a:p>
            <a:pPr marL="0" indent="0">
              <a:buNone/>
            </a:pPr>
            <a:r>
              <a:rPr lang="en-US" dirty="0"/>
              <a:t>To improve the quality of life for Indiana residents by empowering employers and communities to create thriving places to live, work, learn and play through connection, collaboration, education and evaluation.</a:t>
            </a:r>
          </a:p>
          <a:p>
            <a:pPr marL="0" indent="0">
              <a:buNone/>
            </a:pPr>
            <a:endParaRPr lang="en-US" dirty="0"/>
          </a:p>
        </p:txBody>
      </p:sp>
    </p:spTree>
    <p:extLst>
      <p:ext uri="{BB962C8B-B14F-4D97-AF65-F5344CB8AC3E}">
        <p14:creationId xmlns:p14="http://schemas.microsoft.com/office/powerpoint/2010/main" val="484790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FD5E33-E9D2-4B13-938D-A045E2C037E2}"/>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Promote Your Efforts </a:t>
            </a:r>
          </a:p>
        </p:txBody>
      </p:sp>
      <p:sp>
        <p:nvSpPr>
          <p:cNvPr id="3" name="Content Placeholder 2">
            <a:extLst>
              <a:ext uri="{FF2B5EF4-FFF2-40B4-BE49-F238E27FC236}">
                <a16:creationId xmlns:a16="http://schemas.microsoft.com/office/drawing/2014/main" id="{FF24471F-054F-4267-A3B2-48D3DD3DC709}"/>
              </a:ext>
            </a:extLst>
          </p:cNvPr>
          <p:cNvSpPr>
            <a:spLocks noGrp="1"/>
          </p:cNvSpPr>
          <p:nvPr>
            <p:ph idx="1"/>
          </p:nvPr>
        </p:nvSpPr>
        <p:spPr>
          <a:xfrm>
            <a:off x="5926619" y="10141"/>
            <a:ext cx="6155653" cy="6858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ormAutofit/>
          </a:bodyPr>
          <a:lstStyle/>
          <a:p>
            <a:pPr marL="0" indent="0">
              <a:buNone/>
            </a:pPr>
            <a:r>
              <a:rPr lang="en-US" sz="2400" b="1" dirty="0"/>
              <a:t>Employees are key stakeholders and should be informed of the program’s purpose, actions taken, the reasons for and results of those actions. </a:t>
            </a:r>
          </a:p>
          <a:p>
            <a:pPr lvl="1"/>
            <a:r>
              <a:rPr lang="en-US" b="1" dirty="0"/>
              <a:t>Materials and messaging should be culturally competent.</a:t>
            </a:r>
          </a:p>
          <a:p>
            <a:pPr lvl="1"/>
            <a:r>
              <a:rPr lang="en-US" b="1" dirty="0"/>
              <a:t>Brand the health strategy, including logo</a:t>
            </a:r>
          </a:p>
          <a:p>
            <a:pPr lvl="1"/>
            <a:r>
              <a:rPr lang="en-US" b="1" dirty="0"/>
              <a:t>Define the target audience</a:t>
            </a:r>
          </a:p>
          <a:p>
            <a:pPr lvl="1"/>
            <a:r>
              <a:rPr lang="en-US" b="1" dirty="0"/>
              <a:t>Use variety of messaging channels:</a:t>
            </a:r>
          </a:p>
          <a:p>
            <a:pPr lvl="2"/>
            <a:r>
              <a:rPr lang="en-US" sz="2400" b="1" dirty="0"/>
              <a:t>Meetings</a:t>
            </a:r>
          </a:p>
          <a:p>
            <a:pPr lvl="2"/>
            <a:r>
              <a:rPr lang="en-US" sz="2400" b="1" dirty="0"/>
              <a:t>Flyers, brochures or posters</a:t>
            </a:r>
          </a:p>
          <a:p>
            <a:pPr lvl="2"/>
            <a:r>
              <a:rPr lang="en-US" sz="2400" b="1" dirty="0"/>
              <a:t>Intranet announcements</a:t>
            </a:r>
          </a:p>
          <a:p>
            <a:pPr lvl="2"/>
            <a:r>
              <a:rPr lang="en-US" sz="2400" b="1" dirty="0"/>
              <a:t>Email updates</a:t>
            </a:r>
          </a:p>
          <a:p>
            <a:pPr lvl="2"/>
            <a:r>
              <a:rPr lang="en-US" sz="2400" b="1" dirty="0"/>
              <a:t>Employee newsletter</a:t>
            </a:r>
          </a:p>
          <a:p>
            <a:pPr lvl="2"/>
            <a:r>
              <a:rPr lang="en-US" sz="2400" b="1" dirty="0"/>
              <a:t>Bulletin boards</a:t>
            </a:r>
          </a:p>
        </p:txBody>
      </p:sp>
    </p:spTree>
    <p:extLst>
      <p:ext uri="{BB962C8B-B14F-4D97-AF65-F5344CB8AC3E}">
        <p14:creationId xmlns:p14="http://schemas.microsoft.com/office/powerpoint/2010/main" val="18421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A52A-9909-4173-9715-68D5F5C83FB1}"/>
              </a:ext>
            </a:extLst>
          </p:cNvPr>
          <p:cNvSpPr>
            <a:spLocks noGrp="1"/>
          </p:cNvSpPr>
          <p:nvPr>
            <p:ph type="title"/>
          </p:nvPr>
        </p:nvSpPr>
        <p:spPr/>
        <p:txBody>
          <a:bodyPr anchor="ctr"/>
          <a:lstStyle/>
          <a:p>
            <a:pPr algn="ctr"/>
            <a:r>
              <a:rPr lang="en-US" dirty="0"/>
              <a:t>Meaningful Engagement with Remote Employees</a:t>
            </a:r>
          </a:p>
        </p:txBody>
      </p:sp>
    </p:spTree>
    <p:extLst>
      <p:ext uri="{BB962C8B-B14F-4D97-AF65-F5344CB8AC3E}">
        <p14:creationId xmlns:p14="http://schemas.microsoft.com/office/powerpoint/2010/main" val="279949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656EE-CB1E-6876-908D-BCF7E659A7F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Remote Work Statistics</a:t>
            </a:r>
          </a:p>
        </p:txBody>
      </p:sp>
      <p:graphicFrame>
        <p:nvGraphicFramePr>
          <p:cNvPr id="23" name="Content Placeholder 2">
            <a:extLst>
              <a:ext uri="{FF2B5EF4-FFF2-40B4-BE49-F238E27FC236}">
                <a16:creationId xmlns:a16="http://schemas.microsoft.com/office/drawing/2014/main" id="{328C6EF9-AB1A-80A6-610A-5F1321781E2C}"/>
              </a:ext>
            </a:extLst>
          </p:cNvPr>
          <p:cNvGraphicFramePr>
            <a:graphicFrameLocks noGrp="1"/>
          </p:cNvGraphicFramePr>
          <p:nvPr>
            <p:ph idx="1"/>
            <p:extLst>
              <p:ext uri="{D42A27DB-BD31-4B8C-83A1-F6EECF244321}">
                <p14:modId xmlns:p14="http://schemas.microsoft.com/office/powerpoint/2010/main" val="80592354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3250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E30E16-BC6D-6E02-09C2-29FD88347D6A}"/>
              </a:ext>
            </a:extLst>
          </p:cNvPr>
          <p:cNvSpPr>
            <a:spLocks noGrp="1"/>
          </p:cNvSpPr>
          <p:nvPr>
            <p:ph type="title"/>
          </p:nvPr>
        </p:nvSpPr>
        <p:spPr/>
        <p:txBody>
          <a:bodyPr/>
          <a:lstStyle/>
          <a:p>
            <a:pPr algn="ctr"/>
            <a:r>
              <a:rPr lang="en-US" dirty="0"/>
              <a:t>Connecting with Remote Employees</a:t>
            </a:r>
          </a:p>
        </p:txBody>
      </p:sp>
      <p:sp>
        <p:nvSpPr>
          <p:cNvPr id="5" name="Content Placeholder 4">
            <a:extLst>
              <a:ext uri="{FF2B5EF4-FFF2-40B4-BE49-F238E27FC236}">
                <a16:creationId xmlns:a16="http://schemas.microsoft.com/office/drawing/2014/main" id="{B5E9DF79-BA32-8E9A-F052-1596108DC7EC}"/>
              </a:ext>
            </a:extLst>
          </p:cNvPr>
          <p:cNvSpPr>
            <a:spLocks noGrp="1"/>
          </p:cNvSpPr>
          <p:nvPr>
            <p:ph sz="half" idx="1"/>
          </p:nvPr>
        </p:nvSpPr>
        <p:spPr>
          <a:xfrm>
            <a:off x="838200" y="1520825"/>
            <a:ext cx="5181600" cy="43513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en-US" b="1" dirty="0"/>
              <a:t>Virtual Coffee Breaks</a:t>
            </a:r>
          </a:p>
          <a:p>
            <a:pPr lvl="1"/>
            <a:r>
              <a:rPr lang="en-US" dirty="0"/>
              <a:t>Scheduled breaks to discuss non-work topics</a:t>
            </a:r>
          </a:p>
          <a:p>
            <a:pPr marL="0" indent="0">
              <a:buNone/>
            </a:pPr>
            <a:r>
              <a:rPr lang="en-US" b="1" dirty="0"/>
              <a:t>Online Games or Challenges </a:t>
            </a:r>
          </a:p>
          <a:p>
            <a:pPr lvl="1"/>
            <a:r>
              <a:rPr lang="en-US" dirty="0"/>
              <a:t>Encourage teamwork and collaboration</a:t>
            </a:r>
          </a:p>
          <a:p>
            <a:pPr marL="0" indent="0">
              <a:buNone/>
            </a:pPr>
            <a:r>
              <a:rPr lang="en-US" b="1" dirty="0"/>
              <a:t>Regular Check-ins </a:t>
            </a:r>
          </a:p>
          <a:p>
            <a:pPr lvl="1"/>
            <a:r>
              <a:rPr lang="en-US" dirty="0"/>
              <a:t>1:1 meetings to discuss work and personal well-being</a:t>
            </a:r>
          </a:p>
        </p:txBody>
      </p:sp>
      <p:sp>
        <p:nvSpPr>
          <p:cNvPr id="6" name="Content Placeholder 5">
            <a:extLst>
              <a:ext uri="{FF2B5EF4-FFF2-40B4-BE49-F238E27FC236}">
                <a16:creationId xmlns:a16="http://schemas.microsoft.com/office/drawing/2014/main" id="{EFEFE896-B82C-155C-4DFC-C719DCA9E2B1}"/>
              </a:ext>
            </a:extLst>
          </p:cNvPr>
          <p:cNvSpPr>
            <a:spLocks noGrp="1"/>
          </p:cNvSpPr>
          <p:nvPr>
            <p:ph sz="half" idx="2"/>
          </p:nvPr>
        </p:nvSpPr>
        <p:spPr>
          <a:xfrm>
            <a:off x="6611112" y="1520825"/>
            <a:ext cx="5181600" cy="43513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en-US" b="1" dirty="0"/>
              <a:t>Recognition Programs</a:t>
            </a:r>
          </a:p>
          <a:p>
            <a:pPr lvl="1"/>
            <a:r>
              <a:rPr lang="en-US" dirty="0"/>
              <a:t>Celebrate achievements publicly</a:t>
            </a:r>
          </a:p>
          <a:p>
            <a:pPr marL="457200" lvl="1" indent="0">
              <a:buNone/>
            </a:pPr>
            <a:endParaRPr lang="en-US" dirty="0"/>
          </a:p>
          <a:p>
            <a:pPr marL="0" indent="0">
              <a:buNone/>
            </a:pPr>
            <a:r>
              <a:rPr lang="en-US" b="1" dirty="0"/>
              <a:t>Personal Updates</a:t>
            </a:r>
          </a:p>
          <a:p>
            <a:pPr lvl="1"/>
            <a:r>
              <a:rPr lang="en-US" dirty="0"/>
              <a:t>Start meetings with opportunities for employees to share personal updates so team members can learn more about each other</a:t>
            </a:r>
          </a:p>
        </p:txBody>
      </p:sp>
    </p:spTree>
    <p:extLst>
      <p:ext uri="{BB962C8B-B14F-4D97-AF65-F5344CB8AC3E}">
        <p14:creationId xmlns:p14="http://schemas.microsoft.com/office/powerpoint/2010/main" val="664469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7B85C7-2672-0512-BEA2-66C11A2F16C9}"/>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Fostering Community at Work</a:t>
            </a:r>
          </a:p>
        </p:txBody>
      </p:sp>
      <p:sp>
        <p:nvSpPr>
          <p:cNvPr id="3" name="Content Placeholder 2">
            <a:extLst>
              <a:ext uri="{FF2B5EF4-FFF2-40B4-BE49-F238E27FC236}">
                <a16:creationId xmlns:a16="http://schemas.microsoft.com/office/drawing/2014/main" id="{3081377C-47DE-E7F6-4262-CEBDA0150355}"/>
              </a:ext>
            </a:extLst>
          </p:cNvPr>
          <p:cNvSpPr>
            <a:spLocks noGrp="1"/>
          </p:cNvSpPr>
          <p:nvPr>
            <p:ph idx="1"/>
          </p:nvPr>
        </p:nvSpPr>
        <p:spPr>
          <a:xfrm>
            <a:off x="6503158" y="649480"/>
            <a:ext cx="4862447" cy="5546047"/>
          </a:xfrm>
        </p:spPr>
        <p:txBody>
          <a:bodyPr anchor="ctr">
            <a:normAutofit/>
          </a:bodyPr>
          <a:lstStyle/>
          <a:p>
            <a:pPr marL="0" indent="0">
              <a:buNone/>
            </a:pPr>
            <a:r>
              <a:rPr lang="en-US" sz="2200" b="1" dirty="0"/>
              <a:t>Make social connection a strategic priority at all levels</a:t>
            </a:r>
          </a:p>
          <a:p>
            <a:pPr lvl="1"/>
            <a:r>
              <a:rPr lang="en-US" sz="2200" dirty="0"/>
              <a:t>Establish cross-team collaboration and prioritize teamwork</a:t>
            </a:r>
          </a:p>
          <a:p>
            <a:pPr marL="457200" lvl="1" indent="0">
              <a:buNone/>
            </a:pPr>
            <a:endParaRPr lang="en-US" sz="2200" b="1" dirty="0"/>
          </a:p>
          <a:p>
            <a:pPr marL="0" indent="0">
              <a:buNone/>
            </a:pPr>
            <a:r>
              <a:rPr lang="en-US" sz="2200" b="1" dirty="0"/>
              <a:t>Train and empower leaders to promote connection in the workplace</a:t>
            </a:r>
          </a:p>
          <a:p>
            <a:pPr lvl="1"/>
            <a:r>
              <a:rPr lang="en-US" sz="2200" dirty="0"/>
              <a:t>Provide managers with tools to assess loneliness in workers:</a:t>
            </a:r>
          </a:p>
          <a:p>
            <a:pPr lvl="2"/>
            <a:r>
              <a:rPr lang="en-US" sz="2200" dirty="0">
                <a:hlinkClick r:id="rId3"/>
              </a:rPr>
              <a:t>UCLA Loneliness Scale </a:t>
            </a:r>
            <a:r>
              <a:rPr lang="en-US" sz="2200" dirty="0"/>
              <a:t>or the </a:t>
            </a:r>
            <a:r>
              <a:rPr lang="en-US" sz="2200" dirty="0">
                <a:hlinkClick r:id="rId4"/>
              </a:rPr>
              <a:t>Belonging Barometer</a:t>
            </a:r>
            <a:endParaRPr lang="en-US" sz="2200" dirty="0"/>
          </a:p>
          <a:p>
            <a:pPr lvl="2"/>
            <a:endParaRPr lang="en-US" sz="2200" dirty="0"/>
          </a:p>
          <a:p>
            <a:pPr marL="0" indent="0">
              <a:buNone/>
            </a:pPr>
            <a:r>
              <a:rPr lang="en-US" sz="2200" b="1" dirty="0"/>
              <a:t>Formalize an employee mentorship program to encourage building connections</a:t>
            </a:r>
          </a:p>
        </p:txBody>
      </p:sp>
    </p:spTree>
    <p:extLst>
      <p:ext uri="{BB962C8B-B14F-4D97-AF65-F5344CB8AC3E}">
        <p14:creationId xmlns:p14="http://schemas.microsoft.com/office/powerpoint/2010/main" val="1953732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5618-3AFA-01C1-95B8-71A863279B8C}"/>
              </a:ext>
            </a:extLst>
          </p:cNvPr>
          <p:cNvSpPr>
            <a:spLocks noGrp="1"/>
          </p:cNvSpPr>
          <p:nvPr>
            <p:ph type="title"/>
          </p:nvPr>
        </p:nvSpPr>
        <p:spPr/>
        <p:txBody>
          <a:bodyPr/>
          <a:lstStyle/>
          <a:p>
            <a:pPr algn="ctr"/>
            <a:r>
              <a:rPr lang="en-US" dirty="0"/>
              <a:t>Fostering Community at Work </a:t>
            </a:r>
          </a:p>
        </p:txBody>
      </p:sp>
      <p:graphicFrame>
        <p:nvGraphicFramePr>
          <p:cNvPr id="5" name="Content Placeholder 2">
            <a:extLst>
              <a:ext uri="{FF2B5EF4-FFF2-40B4-BE49-F238E27FC236}">
                <a16:creationId xmlns:a16="http://schemas.microsoft.com/office/drawing/2014/main" id="{9BB971A3-AD16-9FD8-3C63-8986BEBC602A}"/>
              </a:ext>
            </a:extLst>
          </p:cNvPr>
          <p:cNvGraphicFramePr>
            <a:graphicFrameLocks noGrp="1"/>
          </p:cNvGraphicFramePr>
          <p:nvPr>
            <p:ph idx="1"/>
            <p:extLst>
              <p:ext uri="{D42A27DB-BD31-4B8C-83A1-F6EECF244321}">
                <p14:modId xmlns:p14="http://schemas.microsoft.com/office/powerpoint/2010/main" val="2453372027"/>
              </p:ext>
            </p:extLst>
          </p:nvPr>
        </p:nvGraphicFramePr>
        <p:xfrm>
          <a:off x="838200" y="156959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023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FA7B-8EF6-CB5D-9507-2BA75BD447E6}"/>
              </a:ext>
            </a:extLst>
          </p:cNvPr>
          <p:cNvSpPr>
            <a:spLocks noGrp="1"/>
          </p:cNvSpPr>
          <p:nvPr>
            <p:ph type="title"/>
          </p:nvPr>
        </p:nvSpPr>
        <p:spPr/>
        <p:txBody>
          <a:bodyPr/>
          <a:lstStyle/>
          <a:p>
            <a:r>
              <a:rPr lang="en-US" dirty="0"/>
              <a:t>The Role of Data in Wellness Programming</a:t>
            </a:r>
          </a:p>
        </p:txBody>
      </p:sp>
      <p:sp>
        <p:nvSpPr>
          <p:cNvPr id="3" name="Content Placeholder 2">
            <a:extLst>
              <a:ext uri="{FF2B5EF4-FFF2-40B4-BE49-F238E27FC236}">
                <a16:creationId xmlns:a16="http://schemas.microsoft.com/office/drawing/2014/main" id="{9DBDB189-7759-E945-1BFF-3145CAD0EF0B}"/>
              </a:ext>
            </a:extLst>
          </p:cNvPr>
          <p:cNvSpPr>
            <a:spLocks noGrp="1"/>
          </p:cNvSpPr>
          <p:nvPr>
            <p:ph idx="1"/>
          </p:nvPr>
        </p:nvSpPr>
        <p:spPr/>
        <p:txBody>
          <a:bodyPr/>
          <a:lstStyle/>
          <a:p>
            <a:r>
              <a:rPr lang="en-US" sz="3200" b="1" dirty="0"/>
              <a:t>Identifies Employee Needs: </a:t>
            </a:r>
          </a:p>
          <a:p>
            <a:pPr marL="457200" lvl="1" indent="0">
              <a:buNone/>
            </a:pPr>
            <a:r>
              <a:rPr lang="en-US" sz="2800" dirty="0"/>
              <a:t>Surveys, health screenings, and feedback provide insight into key wellness issues.</a:t>
            </a:r>
          </a:p>
          <a:p>
            <a:r>
              <a:rPr lang="en-US" sz="3200" b="1" dirty="0"/>
              <a:t>Measures Effectiveness: </a:t>
            </a:r>
          </a:p>
          <a:p>
            <a:pPr marL="457200" lvl="1" indent="0">
              <a:buNone/>
            </a:pPr>
            <a:r>
              <a:rPr lang="en-US" sz="2800" dirty="0"/>
              <a:t>Track metrics like participation, health outcomes, and employee satisfaction.</a:t>
            </a:r>
          </a:p>
          <a:p>
            <a:r>
              <a:rPr lang="en-US" sz="3200" b="1" dirty="0"/>
              <a:t>Informs Decision-Making: </a:t>
            </a:r>
          </a:p>
          <a:p>
            <a:pPr marL="457200" lvl="1" indent="0">
              <a:buNone/>
            </a:pPr>
            <a:r>
              <a:rPr lang="en-US" sz="2800" dirty="0"/>
              <a:t>Data-driven decisions ensure resources are allocated effectively.</a:t>
            </a:r>
          </a:p>
          <a:p>
            <a:endParaRPr lang="en-US" dirty="0"/>
          </a:p>
        </p:txBody>
      </p:sp>
    </p:spTree>
    <p:extLst>
      <p:ext uri="{BB962C8B-B14F-4D97-AF65-F5344CB8AC3E}">
        <p14:creationId xmlns:p14="http://schemas.microsoft.com/office/powerpoint/2010/main" val="3664683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05E3-6D30-19FD-654C-ED9326D24700}"/>
              </a:ext>
            </a:extLst>
          </p:cNvPr>
          <p:cNvSpPr>
            <a:spLocks noGrp="1"/>
          </p:cNvSpPr>
          <p:nvPr>
            <p:ph type="title"/>
          </p:nvPr>
        </p:nvSpPr>
        <p:spPr/>
        <p:txBody>
          <a:bodyPr/>
          <a:lstStyle/>
          <a:p>
            <a:r>
              <a:rPr lang="en-US" dirty="0"/>
              <a:t>Emerging Trends	</a:t>
            </a:r>
          </a:p>
        </p:txBody>
      </p:sp>
      <p:sp>
        <p:nvSpPr>
          <p:cNvPr id="3" name="Content Placeholder 2">
            <a:extLst>
              <a:ext uri="{FF2B5EF4-FFF2-40B4-BE49-F238E27FC236}">
                <a16:creationId xmlns:a16="http://schemas.microsoft.com/office/drawing/2014/main" id="{2A32B4A4-B85B-8B32-AB49-2BC45E9A088B}"/>
              </a:ext>
            </a:extLst>
          </p:cNvPr>
          <p:cNvSpPr>
            <a:spLocks noGrp="1"/>
          </p:cNvSpPr>
          <p:nvPr>
            <p:ph idx="1"/>
          </p:nvPr>
        </p:nvSpPr>
        <p:spPr/>
        <p:txBody>
          <a:bodyPr/>
          <a:lstStyle/>
          <a:p>
            <a:r>
              <a:rPr lang="en-US" dirty="0"/>
              <a:t>Mental Health</a:t>
            </a:r>
          </a:p>
          <a:p>
            <a:r>
              <a:rPr lang="en-US"/>
              <a:t>Financial Health</a:t>
            </a:r>
          </a:p>
          <a:p>
            <a:r>
              <a:rPr lang="en-US"/>
              <a:t>Maternal </a:t>
            </a:r>
            <a:r>
              <a:rPr lang="en-US" dirty="0"/>
              <a:t>Health</a:t>
            </a:r>
          </a:p>
          <a:p>
            <a:r>
              <a:rPr lang="en-US" dirty="0"/>
              <a:t>Obesity</a:t>
            </a:r>
          </a:p>
          <a:p>
            <a:r>
              <a:rPr lang="en-US" dirty="0"/>
              <a:t>Aging Workforce/Generational Needs</a:t>
            </a:r>
          </a:p>
          <a:p>
            <a:r>
              <a:rPr lang="en-US" dirty="0"/>
              <a:t>Workplace Ergonomics</a:t>
            </a:r>
          </a:p>
          <a:p>
            <a:pPr marL="0" indent="0">
              <a:buNone/>
            </a:pPr>
            <a:endParaRPr lang="en-US" dirty="0"/>
          </a:p>
          <a:p>
            <a:endParaRPr lang="en-US" dirty="0"/>
          </a:p>
        </p:txBody>
      </p:sp>
    </p:spTree>
    <p:extLst>
      <p:ext uri="{BB962C8B-B14F-4D97-AF65-F5344CB8AC3E}">
        <p14:creationId xmlns:p14="http://schemas.microsoft.com/office/powerpoint/2010/main" val="1082477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DCBC-F44C-4DD4-2EA0-7571FEA157D8}"/>
              </a:ext>
            </a:extLst>
          </p:cNvPr>
          <p:cNvSpPr>
            <a:spLocks noGrp="1"/>
          </p:cNvSpPr>
          <p:nvPr>
            <p:ph type="title"/>
          </p:nvPr>
        </p:nvSpPr>
        <p:spPr/>
        <p:txBody>
          <a:bodyPr/>
          <a:lstStyle/>
          <a:p>
            <a:pPr algn="ctr"/>
            <a:r>
              <a:rPr lang="en-US" dirty="0"/>
              <a:t>Wrap up and Summary</a:t>
            </a:r>
          </a:p>
        </p:txBody>
      </p:sp>
      <p:graphicFrame>
        <p:nvGraphicFramePr>
          <p:cNvPr id="13" name="Content Placeholder 2">
            <a:extLst>
              <a:ext uri="{FF2B5EF4-FFF2-40B4-BE49-F238E27FC236}">
                <a16:creationId xmlns:a16="http://schemas.microsoft.com/office/drawing/2014/main" id="{299668CD-33BD-32E8-4783-48A2F13AD825}"/>
              </a:ext>
            </a:extLst>
          </p:cNvPr>
          <p:cNvGraphicFramePr>
            <a:graphicFrameLocks noGrp="1"/>
          </p:cNvGraphicFramePr>
          <p:nvPr>
            <p:ph idx="1"/>
          </p:nvPr>
        </p:nvGraphicFramePr>
        <p:xfrm>
          <a:off x="838200" y="1353312"/>
          <a:ext cx="10515600" cy="4469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77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70E0-82D6-4743-8D8C-2D0003DAA611}"/>
              </a:ext>
            </a:extLst>
          </p:cNvPr>
          <p:cNvSpPr>
            <a:spLocks noGrp="1"/>
          </p:cNvSpPr>
          <p:nvPr>
            <p:ph type="ctrTitle"/>
          </p:nvPr>
        </p:nvSpPr>
        <p:spPr>
          <a:xfrm>
            <a:off x="1524000" y="1337733"/>
            <a:ext cx="9144000" cy="1260539"/>
          </a:xfrm>
        </p:spPr>
        <p:txBody>
          <a:bodyPr>
            <a:noAutofit/>
          </a:bodyPr>
          <a:lstStyle/>
          <a:p>
            <a:r>
              <a:rPr lang="en-US" sz="4000" dirty="0"/>
              <a:t>Cultivating a Healthy Workplace: </a:t>
            </a:r>
            <a:br>
              <a:rPr lang="en-US" sz="4000" dirty="0"/>
            </a:br>
            <a:r>
              <a:rPr lang="en-US" sz="4000" dirty="0"/>
              <a:t>The Key to Healthier Employees</a:t>
            </a:r>
          </a:p>
        </p:txBody>
      </p:sp>
      <p:sp>
        <p:nvSpPr>
          <p:cNvPr id="3" name="Subtitle 2">
            <a:extLst>
              <a:ext uri="{FF2B5EF4-FFF2-40B4-BE49-F238E27FC236}">
                <a16:creationId xmlns:a16="http://schemas.microsoft.com/office/drawing/2014/main" id="{24CAF9AF-0493-41D0-8BB6-D4E65355F5FA}"/>
              </a:ext>
            </a:extLst>
          </p:cNvPr>
          <p:cNvSpPr>
            <a:spLocks noGrp="1"/>
          </p:cNvSpPr>
          <p:nvPr>
            <p:ph type="subTitle" idx="1"/>
          </p:nvPr>
        </p:nvSpPr>
        <p:spPr>
          <a:xfrm>
            <a:off x="1859280" y="3863340"/>
            <a:ext cx="8473440" cy="1405890"/>
          </a:xfrm>
        </p:spPr>
        <p:txBody>
          <a:bodyPr>
            <a:normAutofit lnSpcReduction="10000"/>
          </a:bodyPr>
          <a:lstStyle/>
          <a:p>
            <a:pPr>
              <a:lnSpc>
                <a:spcPct val="100000"/>
              </a:lnSpc>
              <a:spcBef>
                <a:spcPts val="0"/>
              </a:spcBef>
            </a:pPr>
            <a:r>
              <a:rPr lang="en-US" sz="2200" b="1" dirty="0"/>
              <a:t>Jennifer Pferrer, Executive Director</a:t>
            </a:r>
          </a:p>
          <a:p>
            <a:pPr>
              <a:lnSpc>
                <a:spcPct val="100000"/>
              </a:lnSpc>
              <a:spcBef>
                <a:spcPts val="0"/>
              </a:spcBef>
            </a:pPr>
            <a:r>
              <a:rPr lang="en-US" sz="2200" b="1" dirty="0"/>
              <a:t>Wellness Council of Indiana</a:t>
            </a:r>
          </a:p>
          <a:p>
            <a:pPr>
              <a:lnSpc>
                <a:spcPct val="100000"/>
              </a:lnSpc>
              <a:spcBef>
                <a:spcPts val="0"/>
              </a:spcBef>
            </a:pPr>
            <a:r>
              <a:rPr lang="en-US" sz="2200" b="1" dirty="0"/>
              <a:t>Indiana Chamber of Commerce</a:t>
            </a:r>
          </a:p>
          <a:p>
            <a:pPr>
              <a:lnSpc>
                <a:spcPct val="100000"/>
              </a:lnSpc>
              <a:spcBef>
                <a:spcPts val="0"/>
              </a:spcBef>
            </a:pPr>
            <a:r>
              <a:rPr lang="en-US" sz="2200" b="1" dirty="0"/>
              <a:t>jpferrer@indianachamber.com</a:t>
            </a:r>
          </a:p>
        </p:txBody>
      </p:sp>
    </p:spTree>
    <p:extLst>
      <p:ext uri="{BB962C8B-B14F-4D97-AF65-F5344CB8AC3E}">
        <p14:creationId xmlns:p14="http://schemas.microsoft.com/office/powerpoint/2010/main" val="66752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3F1B-3374-4DF9-BC43-FFCB34BA7D44}"/>
              </a:ext>
            </a:extLst>
          </p:cNvPr>
          <p:cNvSpPr>
            <a:spLocks noGrp="1"/>
          </p:cNvSpPr>
          <p:nvPr>
            <p:ph type="title"/>
          </p:nvPr>
        </p:nvSpPr>
        <p:spPr>
          <a:xfrm>
            <a:off x="838200" y="277663"/>
            <a:ext cx="10515600" cy="1325563"/>
          </a:xfrm>
        </p:spPr>
        <p:txBody>
          <a:bodyPr/>
          <a:lstStyle/>
          <a:p>
            <a:r>
              <a:rPr lang="en-US" dirty="0"/>
              <a:t>Membership</a:t>
            </a:r>
          </a:p>
        </p:txBody>
      </p:sp>
      <p:sp>
        <p:nvSpPr>
          <p:cNvPr id="3" name="Content Placeholder 2">
            <a:extLst>
              <a:ext uri="{FF2B5EF4-FFF2-40B4-BE49-F238E27FC236}">
                <a16:creationId xmlns:a16="http://schemas.microsoft.com/office/drawing/2014/main" id="{9DE2BFC9-B029-4AB0-9C99-ADFA31FDA5D3}"/>
              </a:ext>
            </a:extLst>
          </p:cNvPr>
          <p:cNvSpPr>
            <a:spLocks noGrp="1"/>
          </p:cNvSpPr>
          <p:nvPr>
            <p:ph idx="1"/>
          </p:nvPr>
        </p:nvSpPr>
        <p:spPr>
          <a:xfrm>
            <a:off x="838200" y="1440966"/>
            <a:ext cx="10515600" cy="4351338"/>
          </a:xfrm>
        </p:spPr>
        <p:txBody>
          <a:bodyPr numCol="2">
            <a:normAutofit/>
          </a:bodyPr>
          <a:lstStyle/>
          <a:p>
            <a:pPr marL="0" indent="0">
              <a:buNone/>
            </a:pPr>
            <a:r>
              <a:rPr lang="en-US" dirty="0">
                <a:solidFill>
                  <a:srgbClr val="78A22F"/>
                </a:solidFill>
                <a:latin typeface="+mj-lt"/>
              </a:rPr>
              <a:t>PROGRAMS	</a:t>
            </a:r>
            <a:r>
              <a:rPr lang="en-US" dirty="0"/>
              <a:t>		</a:t>
            </a:r>
          </a:p>
          <a:p>
            <a:r>
              <a:rPr lang="en-US" sz="2200" dirty="0"/>
              <a:t>AchieveWELL</a:t>
            </a:r>
          </a:p>
          <a:p>
            <a:r>
              <a:rPr lang="en-US" sz="2200" dirty="0"/>
              <a:t>Indiana Healthy Communities</a:t>
            </a:r>
          </a:p>
          <a:p>
            <a:r>
              <a:rPr lang="en-US" sz="2200" dirty="0"/>
              <a:t>Quit Now</a:t>
            </a:r>
          </a:p>
          <a:p>
            <a:pPr marL="0" indent="0">
              <a:buNone/>
            </a:pPr>
            <a:endParaRPr lang="en-US" sz="1200" dirty="0">
              <a:solidFill>
                <a:srgbClr val="78A22F"/>
              </a:solidFill>
              <a:latin typeface="+mj-lt"/>
            </a:endParaRPr>
          </a:p>
          <a:p>
            <a:pPr marL="0" indent="0">
              <a:buNone/>
            </a:pPr>
            <a:r>
              <a:rPr lang="en-US" dirty="0">
                <a:solidFill>
                  <a:srgbClr val="78A22F"/>
                </a:solidFill>
                <a:latin typeface="+mj-lt"/>
              </a:rPr>
              <a:t>EMPLOYER SOLUTIONS	</a:t>
            </a:r>
          </a:p>
          <a:p>
            <a:r>
              <a:rPr lang="en-US" sz="2200" dirty="0"/>
              <a:t>Mental Health First Aid</a:t>
            </a:r>
          </a:p>
          <a:p>
            <a:r>
              <a:rPr lang="en-US" sz="2200" dirty="0"/>
              <a:t>Member Resource Center</a:t>
            </a:r>
          </a:p>
          <a:p>
            <a:r>
              <a:rPr lang="en-US" sz="2200" dirty="0"/>
              <a:t>Well-Being Strategy Consultations</a:t>
            </a:r>
          </a:p>
          <a:p>
            <a:pPr marL="0" indent="0">
              <a:buNone/>
            </a:pPr>
            <a:r>
              <a:rPr lang="en-US" dirty="0">
                <a:solidFill>
                  <a:srgbClr val="78A22F"/>
                </a:solidFill>
                <a:latin typeface="+mj-lt"/>
              </a:rPr>
              <a:t>BEST PRACTICE SHARING</a:t>
            </a:r>
          </a:p>
          <a:p>
            <a:r>
              <a:rPr lang="en-US" sz="2200" dirty="0"/>
              <a:t>Mental Health Guidance</a:t>
            </a:r>
          </a:p>
          <a:p>
            <a:r>
              <a:rPr lang="en-US" sz="2200" dirty="0"/>
              <a:t>Monthly Webinars and Trainings</a:t>
            </a:r>
          </a:p>
          <a:p>
            <a:r>
              <a:rPr lang="en-US" sz="2200" dirty="0"/>
              <a:t>Employer Convenings</a:t>
            </a:r>
          </a:p>
          <a:p>
            <a:r>
              <a:rPr lang="en-US" sz="2200" dirty="0"/>
              <a:t>Mentorship</a:t>
            </a:r>
          </a:p>
          <a:p>
            <a:pPr marL="0" indent="0">
              <a:buNone/>
            </a:pPr>
            <a:endParaRPr lang="en-US" sz="1200" dirty="0"/>
          </a:p>
          <a:p>
            <a:pPr marL="0" indent="0">
              <a:buNone/>
            </a:pPr>
            <a:r>
              <a:rPr lang="en-US" dirty="0">
                <a:solidFill>
                  <a:srgbClr val="78A22F"/>
                </a:solidFill>
                <a:latin typeface="+mj-lt"/>
              </a:rPr>
              <a:t>ANNUAL WELLNESS SUMMIT</a:t>
            </a:r>
          </a:p>
          <a:p>
            <a:r>
              <a:rPr lang="en-US" sz="2200" dirty="0"/>
              <a:t>Connect with professionals to share challenges, successes and best practices</a:t>
            </a:r>
            <a:endParaRPr lang="en-US" sz="2200" dirty="0">
              <a:latin typeface="+mj-lt"/>
            </a:endParaRPr>
          </a:p>
        </p:txBody>
      </p:sp>
    </p:spTree>
    <p:extLst>
      <p:ext uri="{BB962C8B-B14F-4D97-AF65-F5344CB8AC3E}">
        <p14:creationId xmlns:p14="http://schemas.microsoft.com/office/powerpoint/2010/main" val="3692121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D7F1-762C-747E-D9F4-BC1DF2D3E123}"/>
              </a:ext>
            </a:extLst>
          </p:cNvPr>
          <p:cNvSpPr>
            <a:spLocks noGrp="1"/>
          </p:cNvSpPr>
          <p:nvPr>
            <p:ph type="title"/>
          </p:nvPr>
        </p:nvSpPr>
        <p:spPr>
          <a:xfrm>
            <a:off x="838200" y="2320925"/>
            <a:ext cx="10515600" cy="1325563"/>
          </a:xfrm>
        </p:spPr>
        <p:txBody>
          <a:bodyPr/>
          <a:lstStyle/>
          <a:p>
            <a:pPr algn="ctr"/>
            <a:r>
              <a:rPr lang="en-US" dirty="0"/>
              <a:t>Thank you!</a:t>
            </a:r>
          </a:p>
        </p:txBody>
      </p:sp>
    </p:spTree>
    <p:extLst>
      <p:ext uri="{BB962C8B-B14F-4D97-AF65-F5344CB8AC3E}">
        <p14:creationId xmlns:p14="http://schemas.microsoft.com/office/powerpoint/2010/main" val="163724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7E89-E795-4933-9C96-F9501CF195BA}"/>
              </a:ext>
            </a:extLst>
          </p:cNvPr>
          <p:cNvSpPr>
            <a:spLocks noGrp="1"/>
          </p:cNvSpPr>
          <p:nvPr>
            <p:ph type="ctrTitle"/>
          </p:nvPr>
        </p:nvSpPr>
        <p:spPr>
          <a:xfrm>
            <a:off x="1524000" y="1671003"/>
            <a:ext cx="9144000" cy="2387600"/>
          </a:xfrm>
        </p:spPr>
        <p:txBody>
          <a:bodyPr anchor="ctr"/>
          <a:lstStyle/>
          <a:p>
            <a:r>
              <a:rPr lang="en-US" dirty="0"/>
              <a:t>Indiana Health Metrics</a:t>
            </a:r>
          </a:p>
        </p:txBody>
      </p:sp>
      <p:sp>
        <p:nvSpPr>
          <p:cNvPr id="3" name="TextBox 2">
            <a:extLst>
              <a:ext uri="{FF2B5EF4-FFF2-40B4-BE49-F238E27FC236}">
                <a16:creationId xmlns:a16="http://schemas.microsoft.com/office/drawing/2014/main" id="{94ED6009-8982-0DE0-3C78-6CF3FAC381BD}"/>
              </a:ext>
            </a:extLst>
          </p:cNvPr>
          <p:cNvSpPr txBox="1"/>
          <p:nvPr/>
        </p:nvSpPr>
        <p:spPr>
          <a:xfrm>
            <a:off x="2274570" y="3760470"/>
            <a:ext cx="8012430" cy="1077218"/>
          </a:xfrm>
          <a:prstGeom prst="rect">
            <a:avLst/>
          </a:prstGeom>
          <a:noFill/>
        </p:spPr>
        <p:txBody>
          <a:bodyPr wrap="square" rtlCol="0">
            <a:spAutoFit/>
          </a:bodyPr>
          <a:lstStyle/>
          <a:p>
            <a:pPr algn="ctr"/>
            <a:r>
              <a:rPr lang="en-US" sz="3200" dirty="0"/>
              <a:t>An Overview of Key Health Indicators in Indiana</a:t>
            </a:r>
          </a:p>
        </p:txBody>
      </p:sp>
    </p:spTree>
    <p:extLst>
      <p:ext uri="{BB962C8B-B14F-4D97-AF65-F5344CB8AC3E}">
        <p14:creationId xmlns:p14="http://schemas.microsoft.com/office/powerpoint/2010/main" val="90704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6D0C0B-1198-2FD4-EDAB-CCC90F2863D1}"/>
              </a:ext>
            </a:extLst>
          </p:cNvPr>
          <p:cNvPicPr>
            <a:picLocks noChangeAspect="1"/>
          </p:cNvPicPr>
          <p:nvPr/>
        </p:nvPicPr>
        <p:blipFill rotWithShape="1">
          <a:blip r:embed="rId3"/>
          <a:srcRect/>
          <a:stretch/>
        </p:blipFill>
        <p:spPr>
          <a:xfrm>
            <a:off x="-221320" y="10"/>
            <a:ext cx="12191980" cy="6857990"/>
          </a:xfrm>
          <a:prstGeom prst="rect">
            <a:avLst/>
          </a:prstGeom>
        </p:spPr>
      </p:pic>
      <p:pic>
        <p:nvPicPr>
          <p:cNvPr id="5" name="Picture 4">
            <a:extLst>
              <a:ext uri="{FF2B5EF4-FFF2-40B4-BE49-F238E27FC236}">
                <a16:creationId xmlns:a16="http://schemas.microsoft.com/office/drawing/2014/main" id="{75D30F3C-BCF8-7F97-321F-9467E0CA55BD}"/>
              </a:ext>
            </a:extLst>
          </p:cNvPr>
          <p:cNvPicPr>
            <a:picLocks noChangeAspect="1"/>
          </p:cNvPicPr>
          <p:nvPr/>
        </p:nvPicPr>
        <p:blipFill>
          <a:blip r:embed="rId4"/>
          <a:stretch>
            <a:fillRect/>
          </a:stretch>
        </p:blipFill>
        <p:spPr>
          <a:xfrm>
            <a:off x="7309521" y="362567"/>
            <a:ext cx="3815679" cy="5500318"/>
          </a:xfrm>
          <a:prstGeom prst="rect">
            <a:avLst/>
          </a:prstGeom>
        </p:spPr>
      </p:pic>
      <p:sp>
        <p:nvSpPr>
          <p:cNvPr id="3" name="Subtitle 2">
            <a:extLst>
              <a:ext uri="{FF2B5EF4-FFF2-40B4-BE49-F238E27FC236}">
                <a16:creationId xmlns:a16="http://schemas.microsoft.com/office/drawing/2014/main" id="{E19CD658-6D84-F4D4-DE94-308F18B7759D}"/>
              </a:ext>
            </a:extLst>
          </p:cNvPr>
          <p:cNvSpPr>
            <a:spLocks noGrp="1"/>
          </p:cNvSpPr>
          <p:nvPr>
            <p:ph type="subTitle" idx="1"/>
          </p:nvPr>
        </p:nvSpPr>
        <p:spPr>
          <a:xfrm>
            <a:off x="583865" y="752177"/>
            <a:ext cx="5397937" cy="4721097"/>
          </a:xfrm>
        </p:spPr>
        <p:txBody>
          <a:bodyPr>
            <a:normAutofit fontScale="70000" lnSpcReduction="20000"/>
          </a:bodyPr>
          <a:lstStyle/>
          <a:p>
            <a:pPr algn="l"/>
            <a:r>
              <a:rPr lang="en-US" sz="3600" b="1" dirty="0"/>
              <a:t>In Indiana, the average life expectancy was 76.5 years.   </a:t>
            </a:r>
          </a:p>
          <a:p>
            <a:pPr algn="l"/>
            <a:endParaRPr lang="en-US" sz="3600" b="1" dirty="0"/>
          </a:p>
          <a:p>
            <a:pPr algn="l"/>
            <a:r>
              <a:rPr lang="en-US" sz="3600" b="1" dirty="0"/>
              <a:t>This ranged from </a:t>
            </a:r>
          </a:p>
          <a:p>
            <a:pPr algn="l"/>
            <a:r>
              <a:rPr lang="en-US" sz="3600" b="1" dirty="0"/>
              <a:t>71.5 to 81.6 years across counties in the state.</a:t>
            </a:r>
          </a:p>
          <a:p>
            <a:pPr algn="l"/>
            <a:endParaRPr lang="en-US" sz="3600" b="1" dirty="0"/>
          </a:p>
          <a:p>
            <a:pPr algn="l"/>
            <a:r>
              <a:rPr lang="en-US" sz="3600" b="1" dirty="0"/>
              <a:t>Jefferson </a:t>
            </a:r>
            <a:r>
              <a:rPr lang="en-US" sz="3600" b="1"/>
              <a:t>County 75.8 years</a:t>
            </a:r>
            <a:endParaRPr lang="en-US" sz="3600" b="1" dirty="0"/>
          </a:p>
          <a:p>
            <a:pPr algn="l"/>
            <a:endParaRPr lang="en-US" dirty="0"/>
          </a:p>
          <a:p>
            <a:pPr algn="l"/>
            <a:r>
              <a:rPr lang="en-US" dirty="0"/>
              <a:t>CDC average life expectancy for US 80.0 years</a:t>
            </a:r>
          </a:p>
          <a:p>
            <a:pPr algn="l"/>
            <a:endParaRPr lang="en-US" sz="1500" dirty="0"/>
          </a:p>
          <a:p>
            <a:pPr algn="l"/>
            <a:r>
              <a:rPr lang="en-US" sz="1500" dirty="0"/>
              <a:t>Women tend to live longer than men. American men expect to live an average of 76.1 years, while women expect to live an average of 81.1 years, a five-year difference.</a:t>
            </a:r>
          </a:p>
          <a:p>
            <a:pPr algn="l"/>
            <a:r>
              <a:rPr lang="en-US" sz="1600" i="1" dirty="0"/>
              <a:t>The 2023 County Health Rankings used data from 2018-2020 for this measure.</a:t>
            </a:r>
          </a:p>
        </p:txBody>
      </p:sp>
    </p:spTree>
    <p:extLst>
      <p:ext uri="{BB962C8B-B14F-4D97-AF65-F5344CB8AC3E}">
        <p14:creationId xmlns:p14="http://schemas.microsoft.com/office/powerpoint/2010/main" val="272502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Rectangle 7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FD2E4-A515-64F8-294B-4DB95CBE52B0}"/>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Indiana’s Overall Health Ranking</a:t>
            </a:r>
          </a:p>
        </p:txBody>
      </p:sp>
      <p:sp>
        <p:nvSpPr>
          <p:cNvPr id="3" name="Content Placeholder 2">
            <a:extLst>
              <a:ext uri="{FF2B5EF4-FFF2-40B4-BE49-F238E27FC236}">
                <a16:creationId xmlns:a16="http://schemas.microsoft.com/office/drawing/2014/main" id="{0036C096-054B-E1DB-798B-E0EFDDE85536}"/>
              </a:ext>
            </a:extLst>
          </p:cNvPr>
          <p:cNvSpPr>
            <a:spLocks noGrp="1"/>
          </p:cNvSpPr>
          <p:nvPr>
            <p:ph idx="1"/>
          </p:nvPr>
        </p:nvSpPr>
        <p:spPr>
          <a:xfrm>
            <a:off x="4583348" y="655976"/>
            <a:ext cx="3025303" cy="5546047"/>
          </a:xfrm>
        </p:spPr>
        <p:txBody>
          <a:bodyPr anchor="ctr">
            <a:normAutofit/>
          </a:bodyPr>
          <a:lstStyle/>
          <a:p>
            <a:pPr marL="0" indent="0">
              <a:buNone/>
            </a:pPr>
            <a:r>
              <a:rPr lang="en-US" sz="2400" b="1" dirty="0"/>
              <a:t>Indiana ranks #35 out of 50 states in overall health</a:t>
            </a:r>
          </a:p>
          <a:p>
            <a:pPr marL="0" indent="0">
              <a:buNone/>
            </a:pPr>
            <a:endParaRPr lang="en-US" sz="2000" dirty="0"/>
          </a:p>
          <a:p>
            <a:pPr marL="0" indent="0">
              <a:buNone/>
            </a:pPr>
            <a:r>
              <a:rPr lang="en-US" sz="2000" b="1" dirty="0"/>
              <a:t>Includes the following measures:</a:t>
            </a:r>
          </a:p>
          <a:p>
            <a:pPr lvl="1"/>
            <a:r>
              <a:rPr lang="en-US" sz="2000" b="1" dirty="0"/>
              <a:t>Social and economic factors</a:t>
            </a:r>
          </a:p>
          <a:p>
            <a:pPr lvl="1"/>
            <a:r>
              <a:rPr lang="en-US" sz="2000" b="1" dirty="0"/>
              <a:t>Physical Environment</a:t>
            </a:r>
          </a:p>
          <a:p>
            <a:pPr lvl="1"/>
            <a:r>
              <a:rPr lang="en-US" sz="2000" b="1" dirty="0"/>
              <a:t>Clinical Care</a:t>
            </a:r>
          </a:p>
          <a:p>
            <a:pPr lvl="1"/>
            <a:r>
              <a:rPr lang="en-US" sz="2000" b="1" dirty="0"/>
              <a:t>Behaviors</a:t>
            </a:r>
          </a:p>
          <a:p>
            <a:pPr lvl="1"/>
            <a:r>
              <a:rPr lang="en-US" sz="2000" b="1" dirty="0"/>
              <a:t>Health Outcomes</a:t>
            </a:r>
          </a:p>
          <a:p>
            <a:endParaRPr lang="en-US" sz="2000" dirty="0"/>
          </a:p>
        </p:txBody>
      </p:sp>
      <p:pic>
        <p:nvPicPr>
          <p:cNvPr id="5" name="Picture 4" descr="A screenshot of a phone&#10;&#10;Description automatically generated">
            <a:extLst>
              <a:ext uri="{FF2B5EF4-FFF2-40B4-BE49-F238E27FC236}">
                <a16:creationId xmlns:a16="http://schemas.microsoft.com/office/drawing/2014/main" id="{11BA1C82-06EF-E28D-ECB5-6AF8A20BE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086" y="473654"/>
            <a:ext cx="3242608" cy="5922571"/>
          </a:xfrm>
          <a:prstGeom prst="rect">
            <a:avLst/>
          </a:prstGeom>
        </p:spPr>
      </p:pic>
    </p:spTree>
    <p:extLst>
      <p:ext uri="{BB962C8B-B14F-4D97-AF65-F5344CB8AC3E}">
        <p14:creationId xmlns:p14="http://schemas.microsoft.com/office/powerpoint/2010/main" val="99773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48B4-ACFC-25C9-D99D-96A06AE75837}"/>
              </a:ext>
            </a:extLst>
          </p:cNvPr>
          <p:cNvSpPr>
            <a:spLocks noGrp="1"/>
          </p:cNvSpPr>
          <p:nvPr>
            <p:ph type="title"/>
          </p:nvPr>
        </p:nvSpPr>
        <p:spPr>
          <a:xfrm>
            <a:off x="708151" y="335280"/>
            <a:ext cx="3932237" cy="1600200"/>
          </a:xfrm>
        </p:spPr>
        <p:txBody>
          <a:bodyPr/>
          <a:lstStyle/>
          <a:p>
            <a:r>
              <a:rPr lang="en-US" dirty="0"/>
              <a:t>Obesity and Physical Activity</a:t>
            </a:r>
          </a:p>
        </p:txBody>
      </p:sp>
      <p:sp>
        <p:nvSpPr>
          <p:cNvPr id="5" name="Text Placeholder 4">
            <a:extLst>
              <a:ext uri="{FF2B5EF4-FFF2-40B4-BE49-F238E27FC236}">
                <a16:creationId xmlns:a16="http://schemas.microsoft.com/office/drawing/2014/main" id="{9D8B8517-8F08-FA87-5818-A376D94B7D38}"/>
              </a:ext>
            </a:extLst>
          </p:cNvPr>
          <p:cNvSpPr>
            <a:spLocks noGrp="1"/>
          </p:cNvSpPr>
          <p:nvPr>
            <p:ph type="body" sz="half" idx="2"/>
          </p:nvPr>
        </p:nvSpPr>
        <p:spPr>
          <a:xfrm>
            <a:off x="576514" y="2142744"/>
            <a:ext cx="4195509" cy="3209544"/>
          </a:xfrm>
        </p:spPr>
        <p:txBody>
          <a:bodyPr/>
          <a:lstStyle/>
          <a:p>
            <a:r>
              <a:rPr lang="en-US" sz="2400" dirty="0"/>
              <a:t>Over 35% of adults in Indiana are obese</a:t>
            </a:r>
          </a:p>
          <a:p>
            <a:r>
              <a:rPr lang="en-US" sz="2400" dirty="0"/>
              <a:t>30% of adults report insufficient physical activity</a:t>
            </a:r>
          </a:p>
          <a:p>
            <a:r>
              <a:rPr lang="en-US" sz="2400" dirty="0"/>
              <a:t>Chronic diseases such as diabetes and cardiovascular issues are rising</a:t>
            </a:r>
          </a:p>
          <a:p>
            <a:endParaRPr lang="en-US" dirty="0"/>
          </a:p>
        </p:txBody>
      </p:sp>
      <p:pic>
        <p:nvPicPr>
          <p:cNvPr id="10" name="Content Placeholder 9" descr="A poster of a health care policy&#10;&#10;Description automatically generated with medium confidence">
            <a:extLst>
              <a:ext uri="{FF2B5EF4-FFF2-40B4-BE49-F238E27FC236}">
                <a16:creationId xmlns:a16="http://schemas.microsoft.com/office/drawing/2014/main" id="{3B25DB72-BB34-4BF3-83E9-CAED5045F1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01184" y="622152"/>
            <a:ext cx="7083035" cy="4730136"/>
          </a:xfrm>
        </p:spPr>
      </p:pic>
    </p:spTree>
    <p:extLst>
      <p:ext uri="{BB962C8B-B14F-4D97-AF65-F5344CB8AC3E}">
        <p14:creationId xmlns:p14="http://schemas.microsoft.com/office/powerpoint/2010/main" val="132161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ED44-1A3A-AA72-92B2-B4901768A450}"/>
              </a:ext>
            </a:extLst>
          </p:cNvPr>
          <p:cNvSpPr>
            <a:spLocks noGrp="1"/>
          </p:cNvSpPr>
          <p:nvPr>
            <p:ph type="title"/>
          </p:nvPr>
        </p:nvSpPr>
        <p:spPr/>
        <p:txBody>
          <a:bodyPr/>
          <a:lstStyle/>
          <a:p>
            <a:pPr algn="ctr"/>
            <a:r>
              <a:rPr lang="en-US" dirty="0"/>
              <a:t>Smoking, Tobacco Use, and Vaping</a:t>
            </a:r>
          </a:p>
        </p:txBody>
      </p:sp>
      <p:sp>
        <p:nvSpPr>
          <p:cNvPr id="3" name="Content Placeholder 2">
            <a:extLst>
              <a:ext uri="{FF2B5EF4-FFF2-40B4-BE49-F238E27FC236}">
                <a16:creationId xmlns:a16="http://schemas.microsoft.com/office/drawing/2014/main" id="{246489F6-45DC-D491-5D7C-EA2FB8CA721D}"/>
              </a:ext>
            </a:extLst>
          </p:cNvPr>
          <p:cNvSpPr>
            <a:spLocks noGrp="1"/>
          </p:cNvSpPr>
          <p:nvPr>
            <p:ph idx="1"/>
          </p:nvPr>
        </p:nvSpPr>
        <p:spPr>
          <a:xfrm>
            <a:off x="838200" y="1597025"/>
            <a:ext cx="10515600" cy="4351338"/>
          </a:xfrm>
        </p:spPr>
        <p:txBody>
          <a:bodyPr>
            <a:normAutofit/>
          </a:bodyPr>
          <a:lstStyle/>
          <a:p>
            <a:r>
              <a:rPr lang="en-US" sz="3200" dirty="0"/>
              <a:t>According to the CDC, the adult smoking rate in Indiana is 20%</a:t>
            </a:r>
          </a:p>
          <a:p>
            <a:r>
              <a:rPr lang="en-US" sz="3200" dirty="0"/>
              <a:t>The overall smoking rate in the US is 12.5%, representing those age 18 and over who smoke cigarettes</a:t>
            </a:r>
          </a:p>
          <a:p>
            <a:r>
              <a:rPr lang="en-US" sz="3200" dirty="0"/>
              <a:t>The adult vaping rate in Indiana is 6%, while the vaping rate among high school students is 22%. </a:t>
            </a:r>
          </a:p>
        </p:txBody>
      </p:sp>
    </p:spTree>
    <p:extLst>
      <p:ext uri="{BB962C8B-B14F-4D97-AF65-F5344CB8AC3E}">
        <p14:creationId xmlns:p14="http://schemas.microsoft.com/office/powerpoint/2010/main" val="18152897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ellness Council of Indiana">
      <a:majorFont>
        <a:latin typeface="Futura Md BT"/>
        <a:ea typeface=""/>
        <a:cs typeface=""/>
      </a:majorFont>
      <a:minorFont>
        <a:latin typeface="Futura Lt B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39FC94BD416641BAADE81FD611102D" ma:contentTypeVersion="15" ma:contentTypeDescription="Create a new document." ma:contentTypeScope="" ma:versionID="15e6249872a05af7c72d1e7dc8628886">
  <xsd:schema xmlns:xsd="http://www.w3.org/2001/XMLSchema" xmlns:xs="http://www.w3.org/2001/XMLSchema" xmlns:p="http://schemas.microsoft.com/office/2006/metadata/properties" xmlns:ns2="79c713f0-c112-4626-b015-2d1c0dce18e9" xmlns:ns3="867ce23c-8fdc-4390-b15d-b1ca050ecdd4" targetNamespace="http://schemas.microsoft.com/office/2006/metadata/properties" ma:root="true" ma:fieldsID="a7b438eb859ed6805a3ba342153db3f2" ns2:_="" ns3:_="">
    <xsd:import namespace="79c713f0-c112-4626-b015-2d1c0dce18e9"/>
    <xsd:import namespace="867ce23c-8fdc-4390-b15d-b1ca050ecd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c713f0-c112-4626-b015-2d1c0dce1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e7c906-7bed-41d3-8e8c-5f4d6e8b756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7ce23c-8fdc-4390-b15d-b1ca050ecd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178c299-b3dd-4cd7-85a7-f2327c4b24a5}" ma:internalName="TaxCatchAll" ma:showField="CatchAllData" ma:web="867ce23c-8fdc-4390-b15d-b1ca050ecdd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4B4905-96FE-40FB-B87E-87E33D0477AE}"/>
</file>

<file path=customXml/itemProps2.xml><?xml version="1.0" encoding="utf-8"?>
<ds:datastoreItem xmlns:ds="http://schemas.openxmlformats.org/officeDocument/2006/customXml" ds:itemID="{1606D257-12D1-484F-9791-6CB3D3F2E135}"/>
</file>

<file path=docProps/app.xml><?xml version="1.0" encoding="utf-8"?>
<Properties xmlns="http://schemas.openxmlformats.org/officeDocument/2006/extended-properties" xmlns:vt="http://schemas.openxmlformats.org/officeDocument/2006/docPropsVTypes">
  <Template>Office Theme</Template>
  <TotalTime>3931</TotalTime>
  <Words>2863</Words>
  <Application>Microsoft Office PowerPoint</Application>
  <PresentationFormat>Widescreen</PresentationFormat>
  <Paragraphs>366</Paragraphs>
  <Slides>40</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Futura Lt BT</vt:lpstr>
      <vt:lpstr>Futura Md BT</vt:lpstr>
      <vt:lpstr>MyriadPro-Light</vt:lpstr>
      <vt:lpstr>Open Sans</vt:lpstr>
      <vt:lpstr>Office Theme</vt:lpstr>
      <vt:lpstr>Cultivating a Healthy Workplace:  The Key to Healthier Employees</vt:lpstr>
      <vt:lpstr>About Us</vt:lpstr>
      <vt:lpstr>Our Goal</vt:lpstr>
      <vt:lpstr>Membership</vt:lpstr>
      <vt:lpstr>Indiana Health Metrics</vt:lpstr>
      <vt:lpstr>PowerPoint Presentation</vt:lpstr>
      <vt:lpstr>Indiana’s Overall Health Ranking</vt:lpstr>
      <vt:lpstr>Obesity and Physical Activity</vt:lpstr>
      <vt:lpstr>Smoking, Tobacco Use, and Vaping</vt:lpstr>
      <vt:lpstr>Smoking, Tobacco Use, and Vaping</vt:lpstr>
      <vt:lpstr>Indiana Health Metrics </vt:lpstr>
      <vt:lpstr>Mental Health in Indiana</vt:lpstr>
      <vt:lpstr>PowerPoint Presentation</vt:lpstr>
      <vt:lpstr>PowerPoint Presentation</vt:lpstr>
      <vt:lpstr>PowerPoint Presentation</vt:lpstr>
      <vt:lpstr>PowerPoint Presentation</vt:lpstr>
      <vt:lpstr>PowerPoint Presentation</vt:lpstr>
      <vt:lpstr>PowerPoint Presentation</vt:lpstr>
      <vt:lpstr>The Dimensions of Wellness</vt:lpstr>
      <vt:lpstr>The Dimensions of Wellness</vt:lpstr>
      <vt:lpstr>Why Employee Wellbeing Matters</vt:lpstr>
      <vt:lpstr>Common Workplace Wellness Challenges</vt:lpstr>
      <vt:lpstr>Creating a Wellness Culture</vt:lpstr>
      <vt:lpstr>Low Cost / No Cost Workplace Wellness Strategies</vt:lpstr>
      <vt:lpstr>Creating a Culture of Health </vt:lpstr>
      <vt:lpstr>Assess your Worksite Needs</vt:lpstr>
      <vt:lpstr>PowerPoint Presentation</vt:lpstr>
      <vt:lpstr>Free or Low-Cost Resources</vt:lpstr>
      <vt:lpstr>Low-Cost Communication Considerations</vt:lpstr>
      <vt:lpstr>Promote Your Efforts </vt:lpstr>
      <vt:lpstr>Meaningful Engagement with Remote Employees</vt:lpstr>
      <vt:lpstr>Remote Work Statistics</vt:lpstr>
      <vt:lpstr>Connecting with Remote Employees</vt:lpstr>
      <vt:lpstr>Fostering Community at Work</vt:lpstr>
      <vt:lpstr>Fostering Community at Work </vt:lpstr>
      <vt:lpstr>The Role of Data in Wellness Programming</vt:lpstr>
      <vt:lpstr>Emerging Trends </vt:lpstr>
      <vt:lpstr>Wrap up and Summary</vt:lpstr>
      <vt:lpstr>Cultivating a Healthy Workplace:  The Key to Healthier Employees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Stafford, Christina</dc:creator>
  <cp:lastModifiedBy>Pferrer, Jennifer</cp:lastModifiedBy>
  <cp:revision>62</cp:revision>
  <dcterms:created xsi:type="dcterms:W3CDTF">2020-03-26T19:49:07Z</dcterms:created>
  <dcterms:modified xsi:type="dcterms:W3CDTF">2024-09-25T17:39:41Z</dcterms:modified>
</cp:coreProperties>
</file>