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1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E48"/>
    <a:srgbClr val="FF4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/>
    <p:restoredTop sz="94694"/>
  </p:normalViewPr>
  <p:slideViewPr>
    <p:cSldViewPr snapToGrid="0">
      <p:cViewPr varScale="1">
        <p:scale>
          <a:sx n="121" d="100"/>
          <a:sy n="121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6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FBCE10-038D-B03C-2696-144381BC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81213"/>
            <a:ext cx="6196365" cy="1325563"/>
          </a:xfrm>
        </p:spPr>
        <p:txBody>
          <a:bodyPr/>
          <a:lstStyle>
            <a:lvl1pPr>
              <a:defRPr b="1" i="0">
                <a:solidFill>
                  <a:srgbClr val="323E48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9BF2B28-E34B-22DE-1B0C-324DEDBC4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999" y="2373488"/>
            <a:ext cx="6196365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57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9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99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6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9865-18AE-8C40-F307-653855D65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46311"/>
            <a:ext cx="5181600" cy="2743200"/>
          </a:xfrm>
        </p:spPr>
        <p:txBody>
          <a:bodyPr/>
          <a:lstStyle>
            <a:lvl1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2pPr>
            <a:lvl3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3pPr>
            <a:lvl4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4pPr>
            <a:lvl5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689D15-B848-146F-1177-389EBDB2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14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C79C28-FDD4-6ECF-475A-56E1C4BDC16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1400" y="3646311"/>
            <a:ext cx="5181600" cy="2743200"/>
          </a:xfrm>
        </p:spPr>
        <p:txBody>
          <a:bodyPr/>
          <a:lstStyle>
            <a:lvl1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2pPr>
            <a:lvl3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3pPr>
            <a:lvl4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4pPr>
            <a:lvl5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871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9865-18AE-8C40-F307-653855D65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646311"/>
            <a:ext cx="10428111" cy="2743200"/>
          </a:xfrm>
        </p:spPr>
        <p:txBody>
          <a:bodyPr/>
          <a:lstStyle>
            <a:lvl1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2pPr>
            <a:lvl3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3pPr>
            <a:lvl4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4pPr>
            <a:lvl5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689D15-B848-146F-1177-389EBDB2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14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06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6743-CF23-08B3-EF04-25F03889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56" y="365125"/>
            <a:ext cx="9684632" cy="1325563"/>
          </a:xfrm>
        </p:spPr>
        <p:txBody>
          <a:bodyPr/>
          <a:lstStyle>
            <a:lvl1pPr>
              <a:defRPr b="1" i="0">
                <a:solidFill>
                  <a:srgbClr val="323E48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53CC5-D675-C127-A275-FC9CBF6D4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70756" y="2166407"/>
            <a:ext cx="4730044" cy="4200525"/>
          </a:xfrm>
        </p:spPr>
        <p:txBody>
          <a:bodyPr/>
          <a:lstStyle>
            <a:lvl1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2pPr>
            <a:lvl3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3pPr>
            <a:lvl4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4pPr>
            <a:lvl5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FE75709-91A6-BDE1-265A-2E7F24750C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37867" y="2166407"/>
            <a:ext cx="4730044" cy="4200525"/>
          </a:xfrm>
        </p:spPr>
        <p:txBody>
          <a:bodyPr/>
          <a:lstStyle>
            <a:lvl1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2pPr>
            <a:lvl3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3pPr>
            <a:lvl4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4pPr>
            <a:lvl5pPr>
              <a:defRPr>
                <a:solidFill>
                  <a:srgbClr val="323E48"/>
                </a:solidFill>
                <a:latin typeface="Gotham Book" panose="0200060304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76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7CAD01-7712-DF65-C38D-1A889608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533" y="692502"/>
            <a:ext cx="6986588" cy="1325563"/>
          </a:xfrm>
        </p:spPr>
        <p:txBody>
          <a:bodyPr/>
          <a:lstStyle>
            <a:lvl1pPr>
              <a:defRPr b="1" i="0">
                <a:solidFill>
                  <a:srgbClr val="FF4713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6C9DAE-6680-7CEF-7E98-926E55E94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6533" y="2384777"/>
            <a:ext cx="698658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77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3D935A-C512-BAB6-EA05-2467B5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55" y="624769"/>
            <a:ext cx="6986588" cy="1325563"/>
          </a:xfrm>
        </p:spPr>
        <p:txBody>
          <a:bodyPr/>
          <a:lstStyle>
            <a:lvl1pPr>
              <a:defRPr b="1" i="0">
                <a:solidFill>
                  <a:srgbClr val="FF4713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00A731-7C45-724E-9E7F-FFFB081D1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155" y="2317044"/>
            <a:ext cx="698658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91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FBCE10-038D-B03C-2696-144381BC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111" y="681213"/>
            <a:ext cx="6196365" cy="1325563"/>
          </a:xfrm>
        </p:spPr>
        <p:txBody>
          <a:bodyPr/>
          <a:lstStyle>
            <a:lvl1pPr>
              <a:defRPr b="1" i="0">
                <a:solidFill>
                  <a:srgbClr val="FF4713"/>
                </a:solidFill>
                <a:latin typeface="Gotham Bold" panose="020006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9BF2B28-E34B-22DE-1B0C-324DEDBC4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5111" y="2373488"/>
            <a:ext cx="6196365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23E48"/>
                </a:solidFill>
                <a:latin typeface="Gotham Book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64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C262E-646F-4985-3D1C-0596971C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E4CD-78BE-266F-B81B-9303AE3B4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CDB7D-7499-32EA-47FA-3E25720D3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78F7-577D-3E45-B05E-623C1F75E457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230BA-599C-CAB7-8819-1C11497E6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5F72F-FD78-0E36-5E09-5241712D8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ADAB-DD35-8841-ADF8-A389001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61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18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50E1-5973-A522-072C-DAFF91F6F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713"/>
                </a:solidFill>
              </a:rPr>
              <a:t>UNDERSTANDING </a:t>
            </a:r>
            <a:br>
              <a:rPr lang="en-US" dirty="0">
                <a:solidFill>
                  <a:srgbClr val="FF4713"/>
                </a:solidFill>
              </a:rPr>
            </a:br>
            <a:r>
              <a:rPr lang="en-US" dirty="0">
                <a:solidFill>
                  <a:srgbClr val="FF4713"/>
                </a:solidFill>
              </a:rPr>
              <a:t>MARKETING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3C074-9399-4FCF-0A31-221F1D9AF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70756" y="2166407"/>
            <a:ext cx="9684632" cy="420052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Definition of Marketing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It's all about "IT"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Marketing as the process of creating, communicating, and delivering value.</a:t>
            </a:r>
            <a:b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Importance of Marketing for Non-Profits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Building awareness.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Engaging donors, volunteers, and service users.</a:t>
            </a:r>
            <a:b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Key Components of Marketing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4 Ps</a:t>
            </a:r>
          </a:p>
          <a:p>
            <a:endParaRPr lang="en-US" sz="2400" dirty="0">
              <a:latin typeface="Gotham Medium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741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B99F-2D00-E496-7E86-997C6519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YOUR 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F5886-AF78-AB75-BEEB-2FD4F7819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Segmentation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Breaking down your audience into manageable groups: donors, volunteers, and service users.</a:t>
            </a:r>
            <a:b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Targeting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Focusing on specific segments for more effective communication.</a:t>
            </a:r>
            <a:br>
              <a:rPr lang="en-US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</a:b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Creating Personas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Developing detailed profiles for your ideal donors, volunteers, and service users.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Example: Demographics, interests, motivations.</a:t>
            </a:r>
          </a:p>
          <a:p>
            <a:endParaRPr lang="en-US" sz="2400" dirty="0">
              <a:latin typeface="Gotham Medium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892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859F-20FD-D7FF-39BD-C39B76C3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CRAFTING YOUR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B2B17-F708-3E87-A57B-20012B8E5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Value Proposition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What makes your non-profit unique?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Why should people care about your cause?</a:t>
            </a:r>
            <a:br>
              <a:rPr lang="en-US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</a:b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Storytelling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Using stories to connect emotionally with your audience.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Examples of impactful stories.</a:t>
            </a:r>
            <a:b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Call to Action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Clear, compelling actions you want your audience to take.</a:t>
            </a:r>
          </a:p>
          <a:p>
            <a:endParaRPr lang="en-US" sz="2400" dirty="0">
              <a:latin typeface="Gotham Medium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6614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3BF3B-6F82-F5FB-ACDF-C1C30B94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A746-0CDE-5E7D-3B00-BA47DACE5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Overview of Marketing Channels</a:t>
            </a: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Online: Website, social media, email marketing.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Offline: Events, print materials, community outreach.</a:t>
            </a:r>
            <a:b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</a:br>
            <a:endParaRPr lang="en-US" sz="18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Digital Marketing Basics</a:t>
            </a: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Importance of a user-friendly website.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Utilizing social media platforms effectively.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Email marketing for direct communication.</a:t>
            </a:r>
            <a:b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18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Community Engagement</a:t>
            </a: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Local events and partnerships.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Networking and word-of-mouth.</a:t>
            </a:r>
          </a:p>
          <a:p>
            <a:endParaRPr lang="en-US" sz="2000" dirty="0">
              <a:latin typeface="Gotham Medium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121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7CD6-2CAD-5ED6-5E5A-1420A09F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713"/>
                </a:solidFill>
              </a:rPr>
              <a:t>MEASURING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664DE-66F3-0EC5-F36C-1D01CE5FD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Key Performance Indicators (KPIs)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Examples: Donation amounts, volunteer sign-ups, and event attendance.</a:t>
            </a:r>
            <a:br>
              <a:rPr lang="en-US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</a:br>
            <a:endParaRPr lang="en-US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Tools for Measurement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Google Analytics, social media insights, email marketing reports.</a:t>
            </a:r>
            <a:b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</a:br>
            <a:endParaRPr lang="en-US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Light" panose="0200060303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Adjusting Strategies Based on Data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Analyzing what works and what doesn't.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Making data-driven decisions.</a:t>
            </a:r>
          </a:p>
          <a:p>
            <a:endParaRPr lang="en-US" sz="2400" dirty="0">
              <a:latin typeface="Gotham Medium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573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7CBC48-427B-2BAD-C8D8-ABFDA9F36A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Medium" panose="02000603030000020004" pitchFamily="2" charset="77"/>
              </a:rPr>
              <a:t>Final Thoughts</a:t>
            </a:r>
            <a:endParaRPr lang="en-US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Gotham Medium" panose="02000603030000020004" pitchFamily="2" charset="77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Consistency is key.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Be authentic and transparent.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otham Light" panose="02000603030000020004" pitchFamily="2" charset="77"/>
              </a:rPr>
              <a:t>Keep learning and adapting.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CC028-3F83-DBDB-01E9-F6294DBE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CONCLUSION AND Q&amp;A</a:t>
            </a:r>
          </a:p>
        </p:txBody>
      </p:sp>
    </p:spTree>
    <p:extLst>
      <p:ext uri="{BB962C8B-B14F-4D97-AF65-F5344CB8AC3E}">
        <p14:creationId xmlns:p14="http://schemas.microsoft.com/office/powerpoint/2010/main" val="350823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729618-8AEB-6406-6D78-51D57FD1592E}"/>
              </a:ext>
            </a:extLst>
          </p:cNvPr>
          <p:cNvSpPr txBox="1">
            <a:spLocks/>
          </p:cNvSpPr>
          <p:nvPr/>
        </p:nvSpPr>
        <p:spPr>
          <a:xfrm>
            <a:off x="4666592" y="6043447"/>
            <a:ext cx="6516415" cy="3460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323E48"/>
                </a:solidFill>
                <a:latin typeface="Gotham Medium" panose="02000603030000020004" pitchFamily="2" charset="77"/>
              </a:rPr>
              <a:t>Learn more at</a:t>
            </a:r>
            <a:r>
              <a:rPr lang="en-US" sz="2000" b="1" dirty="0">
                <a:solidFill>
                  <a:srgbClr val="323E48"/>
                </a:solidFill>
                <a:latin typeface="Gotham Medium" panose="02000603030000020004" pitchFamily="2" charset="77"/>
              </a:rPr>
              <a:t>: </a:t>
            </a:r>
            <a:r>
              <a:rPr lang="en-US" sz="2000" b="1" dirty="0" err="1">
                <a:solidFill>
                  <a:srgbClr val="323E48"/>
                </a:solidFill>
                <a:latin typeface="Gotham Medium" panose="02000603030000020004" pitchFamily="2" charset="77"/>
              </a:rPr>
              <a:t>dimalantadesigngroup.com</a:t>
            </a:r>
            <a:endParaRPr lang="en-US" sz="1800" dirty="0">
              <a:solidFill>
                <a:srgbClr val="323E48"/>
              </a:solidFill>
              <a:latin typeface="Gotham Light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8999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7296</TotalTime>
  <Words>299</Words>
  <Application>Microsoft Macintosh PowerPoint</Application>
  <PresentationFormat>Widescreen</PresentationFormat>
  <Paragraphs>51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Office Theme</vt:lpstr>
      <vt:lpstr>PowerPoint Presentation</vt:lpstr>
      <vt:lpstr>UNDERSTANDING  MARKETING BASICS</vt:lpstr>
      <vt:lpstr>IDENTIFYING YOUR AUDIENCE</vt:lpstr>
      <vt:lpstr>CRAFTING YOUR MESSAGE</vt:lpstr>
      <vt:lpstr>CHOOSING THE RIGHT CHANNELS</vt:lpstr>
      <vt:lpstr>MEASURING SUCCESS</vt:lpstr>
      <vt:lpstr>CONCLUSION AND 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Josh Pene</cp:lastModifiedBy>
  <cp:revision>7</cp:revision>
  <dcterms:created xsi:type="dcterms:W3CDTF">2023-06-30T17:40:24Z</dcterms:created>
  <dcterms:modified xsi:type="dcterms:W3CDTF">2024-06-12T14:55:21Z</dcterms:modified>
</cp:coreProperties>
</file>