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6" r:id="rId23"/>
    <p:sldId id="287" r:id="rId24"/>
    <p:sldId id="275" r:id="rId25"/>
    <p:sldId id="276" r:id="rId26"/>
    <p:sldId id="288" r:id="rId27"/>
    <p:sldId id="289" r:id="rId28"/>
    <p:sldId id="284" r:id="rId29"/>
    <p:sldId id="277" r:id="rId30"/>
    <p:sldId id="278" r:id="rId31"/>
    <p:sldId id="279" r:id="rId32"/>
    <p:sldId id="280" r:id="rId33"/>
    <p:sldId id="285" r:id="rId34"/>
    <p:sldId id="281" r:id="rId35"/>
    <p:sldId id="282" r:id="rId36"/>
    <p:sldId id="283" r:id="rId37"/>
  </p:sldIdLst>
  <p:sldSz cx="9753600" cy="7315200"/>
  <p:notesSz cx="6858000" cy="9144000"/>
  <p:embeddedFontLst>
    <p:embeddedFont>
      <p:font typeface="Poppins" panose="00000500000000000000" pitchFamily="2" charset="0"/>
      <p:regular r:id="rId39"/>
      <p:bold r:id="rId40"/>
      <p:italic r:id="rId41"/>
      <p:boldItalic r:id="rId42"/>
    </p:embeddedFont>
    <p:embeddedFont>
      <p:font typeface="Poppins Bold" panose="00000800000000000000"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4480C-6167-409F-989F-DD9A709A741E}" v="1749" dt="2024-03-29T14:06:5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Hamilton" userId="aed3e62d-cada-4088-8d27-1beb27eb7c20" providerId="ADAL" clId="{D364480C-6167-409F-989F-DD9A709A741E}"/>
    <pc:docChg chg="undo redo custSel addSld delSld modSld sldOrd modShowInfo">
      <pc:chgData name="Morgan Hamilton" userId="aed3e62d-cada-4088-8d27-1beb27eb7c20" providerId="ADAL" clId="{D364480C-6167-409F-989F-DD9A709A741E}" dt="2024-03-29T14:06:52.149" v="6683" actId="1076"/>
      <pc:docMkLst>
        <pc:docMk/>
      </pc:docMkLst>
      <pc:sldChg chg="modSp mod modTransition">
        <pc:chgData name="Morgan Hamilton" userId="aed3e62d-cada-4088-8d27-1beb27eb7c20" providerId="ADAL" clId="{D364480C-6167-409F-989F-DD9A709A741E}" dt="2024-03-29T14:06:52.149" v="6683" actId="1076"/>
        <pc:sldMkLst>
          <pc:docMk/>
          <pc:sldMk cId="0" sldId="256"/>
        </pc:sldMkLst>
        <pc:grpChg chg="mod">
          <ac:chgData name="Morgan Hamilton" userId="aed3e62d-cada-4088-8d27-1beb27eb7c20" providerId="ADAL" clId="{D364480C-6167-409F-989F-DD9A709A741E}" dt="2024-03-29T14:06:52.149" v="6683" actId="1076"/>
          <ac:grpSpMkLst>
            <pc:docMk/>
            <pc:sldMk cId="0" sldId="256"/>
            <ac:grpSpMk id="5" creationId="{00000000-0000-0000-0000-000000000000}"/>
          </ac:grpSpMkLst>
        </pc:grpChg>
      </pc:sldChg>
      <pc:sldChg chg="modNotesTx">
        <pc:chgData name="Morgan Hamilton" userId="aed3e62d-cada-4088-8d27-1beb27eb7c20" providerId="ADAL" clId="{D364480C-6167-409F-989F-DD9A709A741E}" dt="2024-03-28T13:58:46.675" v="6179" actId="20577"/>
        <pc:sldMkLst>
          <pc:docMk/>
          <pc:sldMk cId="0" sldId="257"/>
        </pc:sldMkLst>
      </pc:sldChg>
      <pc:sldChg chg="modNotesTx">
        <pc:chgData name="Morgan Hamilton" userId="aed3e62d-cada-4088-8d27-1beb27eb7c20" providerId="ADAL" clId="{D364480C-6167-409F-989F-DD9A709A741E}" dt="2024-03-28T13:58:52.879" v="6184" actId="20577"/>
        <pc:sldMkLst>
          <pc:docMk/>
          <pc:sldMk cId="0" sldId="258"/>
        </pc:sldMkLst>
      </pc:sldChg>
      <pc:sldChg chg="modNotesTx">
        <pc:chgData name="Morgan Hamilton" userId="aed3e62d-cada-4088-8d27-1beb27eb7c20" providerId="ADAL" clId="{D364480C-6167-409F-989F-DD9A709A741E}" dt="2024-03-27T15:56:02.602" v="4991" actId="20577"/>
        <pc:sldMkLst>
          <pc:docMk/>
          <pc:sldMk cId="0" sldId="259"/>
        </pc:sldMkLst>
      </pc:sldChg>
      <pc:sldChg chg="modNotesTx">
        <pc:chgData name="Morgan Hamilton" userId="aed3e62d-cada-4088-8d27-1beb27eb7c20" providerId="ADAL" clId="{D364480C-6167-409F-989F-DD9A709A741E}" dt="2024-03-22T18:24:32.662" v="705" actId="20577"/>
        <pc:sldMkLst>
          <pc:docMk/>
          <pc:sldMk cId="0" sldId="260"/>
        </pc:sldMkLst>
      </pc:sldChg>
      <pc:sldChg chg="modNotesTx">
        <pc:chgData name="Morgan Hamilton" userId="aed3e62d-cada-4088-8d27-1beb27eb7c20" providerId="ADAL" clId="{D364480C-6167-409F-989F-DD9A709A741E}" dt="2024-03-22T18:24:44.718" v="706" actId="20577"/>
        <pc:sldMkLst>
          <pc:docMk/>
          <pc:sldMk cId="0" sldId="261"/>
        </pc:sldMkLst>
      </pc:sldChg>
      <pc:sldChg chg="modNotesTx">
        <pc:chgData name="Morgan Hamilton" userId="aed3e62d-cada-4088-8d27-1beb27eb7c20" providerId="ADAL" clId="{D364480C-6167-409F-989F-DD9A709A741E}" dt="2024-03-27T15:59:39.075" v="4994" actId="20577"/>
        <pc:sldMkLst>
          <pc:docMk/>
          <pc:sldMk cId="0" sldId="262"/>
        </pc:sldMkLst>
      </pc:sldChg>
      <pc:sldChg chg="modNotesTx">
        <pc:chgData name="Morgan Hamilton" userId="aed3e62d-cada-4088-8d27-1beb27eb7c20" providerId="ADAL" clId="{D364480C-6167-409F-989F-DD9A709A741E}" dt="2024-03-28T14:00:29.685" v="6400" actId="6549"/>
        <pc:sldMkLst>
          <pc:docMk/>
          <pc:sldMk cId="0" sldId="263"/>
        </pc:sldMkLst>
      </pc:sldChg>
      <pc:sldChg chg="modNotesTx">
        <pc:chgData name="Morgan Hamilton" userId="aed3e62d-cada-4088-8d27-1beb27eb7c20" providerId="ADAL" clId="{D364480C-6167-409F-989F-DD9A709A741E}" dt="2024-03-22T18:30:56.310" v="935" actId="20577"/>
        <pc:sldMkLst>
          <pc:docMk/>
          <pc:sldMk cId="0" sldId="264"/>
        </pc:sldMkLst>
      </pc:sldChg>
      <pc:sldChg chg="modNotesTx">
        <pc:chgData name="Morgan Hamilton" userId="aed3e62d-cada-4088-8d27-1beb27eb7c20" providerId="ADAL" clId="{D364480C-6167-409F-989F-DD9A709A741E}" dt="2024-03-27T16:05:44.299" v="5081" actId="20577"/>
        <pc:sldMkLst>
          <pc:docMk/>
          <pc:sldMk cId="0" sldId="265"/>
        </pc:sldMkLst>
      </pc:sldChg>
      <pc:sldChg chg="modNotesTx">
        <pc:chgData name="Morgan Hamilton" userId="aed3e62d-cada-4088-8d27-1beb27eb7c20" providerId="ADAL" clId="{D364480C-6167-409F-989F-DD9A709A741E}" dt="2024-03-28T14:02:47.677" v="6415" actId="33524"/>
        <pc:sldMkLst>
          <pc:docMk/>
          <pc:sldMk cId="0" sldId="267"/>
        </pc:sldMkLst>
      </pc:sldChg>
      <pc:sldChg chg="modNotesTx">
        <pc:chgData name="Morgan Hamilton" userId="aed3e62d-cada-4088-8d27-1beb27eb7c20" providerId="ADAL" clId="{D364480C-6167-409F-989F-DD9A709A741E}" dt="2024-03-28T14:18:53.668" v="6435" actId="20577"/>
        <pc:sldMkLst>
          <pc:docMk/>
          <pc:sldMk cId="0" sldId="268"/>
        </pc:sldMkLst>
      </pc:sldChg>
      <pc:sldChg chg="modNotesTx">
        <pc:chgData name="Morgan Hamilton" userId="aed3e62d-cada-4088-8d27-1beb27eb7c20" providerId="ADAL" clId="{D364480C-6167-409F-989F-DD9A709A741E}" dt="2024-03-27T16:20:55.937" v="5438" actId="20577"/>
        <pc:sldMkLst>
          <pc:docMk/>
          <pc:sldMk cId="0" sldId="269"/>
        </pc:sldMkLst>
      </pc:sldChg>
      <pc:sldChg chg="modNotesTx">
        <pc:chgData name="Morgan Hamilton" userId="aed3e62d-cada-4088-8d27-1beb27eb7c20" providerId="ADAL" clId="{D364480C-6167-409F-989F-DD9A709A741E}" dt="2024-03-27T16:24:43.754" v="5487" actId="20577"/>
        <pc:sldMkLst>
          <pc:docMk/>
          <pc:sldMk cId="0" sldId="270"/>
        </pc:sldMkLst>
      </pc:sldChg>
      <pc:sldChg chg="modSp mod">
        <pc:chgData name="Morgan Hamilton" userId="aed3e62d-cada-4088-8d27-1beb27eb7c20" providerId="ADAL" clId="{D364480C-6167-409F-989F-DD9A709A741E}" dt="2024-03-25T18:04:30.714" v="3972" actId="20577"/>
        <pc:sldMkLst>
          <pc:docMk/>
          <pc:sldMk cId="0" sldId="271"/>
        </pc:sldMkLst>
        <pc:spChg chg="mod">
          <ac:chgData name="Morgan Hamilton" userId="aed3e62d-cada-4088-8d27-1beb27eb7c20" providerId="ADAL" clId="{D364480C-6167-409F-989F-DD9A709A741E}" dt="2024-03-25T18:04:30.714" v="3972" actId="20577"/>
          <ac:spMkLst>
            <pc:docMk/>
            <pc:sldMk cId="0" sldId="271"/>
            <ac:spMk id="5" creationId="{00000000-0000-0000-0000-000000000000}"/>
          </ac:spMkLst>
        </pc:spChg>
      </pc:sldChg>
      <pc:sldChg chg="modSp mod modNotesTx">
        <pc:chgData name="Morgan Hamilton" userId="aed3e62d-cada-4088-8d27-1beb27eb7c20" providerId="ADAL" clId="{D364480C-6167-409F-989F-DD9A709A741E}" dt="2024-03-28T14:19:56.482" v="6437" actId="33524"/>
        <pc:sldMkLst>
          <pc:docMk/>
          <pc:sldMk cId="0" sldId="272"/>
        </pc:sldMkLst>
        <pc:spChg chg="mod">
          <ac:chgData name="Morgan Hamilton" userId="aed3e62d-cada-4088-8d27-1beb27eb7c20" providerId="ADAL" clId="{D364480C-6167-409F-989F-DD9A709A741E}" dt="2024-03-25T18:04:41.750" v="3990" actId="20577"/>
          <ac:spMkLst>
            <pc:docMk/>
            <pc:sldMk cId="0" sldId="272"/>
            <ac:spMk id="3" creationId="{00000000-0000-0000-0000-000000000000}"/>
          </ac:spMkLst>
        </pc:spChg>
      </pc:sldChg>
      <pc:sldChg chg="modSp mod">
        <pc:chgData name="Morgan Hamilton" userId="aed3e62d-cada-4088-8d27-1beb27eb7c20" providerId="ADAL" clId="{D364480C-6167-409F-989F-DD9A709A741E}" dt="2024-03-25T18:04:51.248" v="3998" actId="20577"/>
        <pc:sldMkLst>
          <pc:docMk/>
          <pc:sldMk cId="0" sldId="273"/>
        </pc:sldMkLst>
        <pc:spChg chg="mod">
          <ac:chgData name="Morgan Hamilton" userId="aed3e62d-cada-4088-8d27-1beb27eb7c20" providerId="ADAL" clId="{D364480C-6167-409F-989F-DD9A709A741E}" dt="2024-03-25T18:04:51.248" v="3998" actId="20577"/>
          <ac:spMkLst>
            <pc:docMk/>
            <pc:sldMk cId="0" sldId="273"/>
            <ac:spMk id="2" creationId="{00000000-0000-0000-0000-000000000000}"/>
          </ac:spMkLst>
        </pc:spChg>
      </pc:sldChg>
      <pc:sldChg chg="addSp delSp modSp del mod">
        <pc:chgData name="Morgan Hamilton" userId="aed3e62d-cada-4088-8d27-1beb27eb7c20" providerId="ADAL" clId="{D364480C-6167-409F-989F-DD9A709A741E}" dt="2024-03-25T17:49:16.559" v="3830" actId="2696"/>
        <pc:sldMkLst>
          <pc:docMk/>
          <pc:sldMk cId="0" sldId="274"/>
        </pc:sldMkLst>
        <pc:spChg chg="del mod">
          <ac:chgData name="Morgan Hamilton" userId="aed3e62d-cada-4088-8d27-1beb27eb7c20" providerId="ADAL" clId="{D364480C-6167-409F-989F-DD9A709A741E}" dt="2024-03-25T15:53:23.976" v="3781" actId="478"/>
          <ac:spMkLst>
            <pc:docMk/>
            <pc:sldMk cId="0" sldId="274"/>
            <ac:spMk id="3" creationId="{00000000-0000-0000-0000-000000000000}"/>
          </ac:spMkLst>
        </pc:spChg>
        <pc:picChg chg="add mod modCrop">
          <ac:chgData name="Morgan Hamilton" userId="aed3e62d-cada-4088-8d27-1beb27eb7c20" providerId="ADAL" clId="{D364480C-6167-409F-989F-DD9A709A741E}" dt="2024-03-25T17:37:10.840" v="3793" actId="14100"/>
          <ac:picMkLst>
            <pc:docMk/>
            <pc:sldMk cId="0" sldId="274"/>
            <ac:picMk id="6" creationId="{A5736A01-7E3E-FE85-150D-1B4319578297}"/>
          </ac:picMkLst>
        </pc:picChg>
      </pc:sldChg>
      <pc:sldChg chg="modNotesTx">
        <pc:chgData name="Morgan Hamilton" userId="aed3e62d-cada-4088-8d27-1beb27eb7c20" providerId="ADAL" clId="{D364480C-6167-409F-989F-DD9A709A741E}" dt="2024-03-28T14:24:13.549" v="6562" actId="20577"/>
        <pc:sldMkLst>
          <pc:docMk/>
          <pc:sldMk cId="0" sldId="275"/>
        </pc:sldMkLst>
      </pc:sldChg>
      <pc:sldChg chg="modNotesTx">
        <pc:chgData name="Morgan Hamilton" userId="aed3e62d-cada-4088-8d27-1beb27eb7c20" providerId="ADAL" clId="{D364480C-6167-409F-989F-DD9A709A741E}" dt="2024-03-28T14:29:25.612" v="6569" actId="20577"/>
        <pc:sldMkLst>
          <pc:docMk/>
          <pc:sldMk cId="0" sldId="276"/>
        </pc:sldMkLst>
      </pc:sldChg>
      <pc:sldChg chg="modNotesTx">
        <pc:chgData name="Morgan Hamilton" userId="aed3e62d-cada-4088-8d27-1beb27eb7c20" providerId="ADAL" clId="{D364480C-6167-409F-989F-DD9A709A741E}" dt="2024-03-28T14:30:50.278" v="6679" actId="20577"/>
        <pc:sldMkLst>
          <pc:docMk/>
          <pc:sldMk cId="0" sldId="277"/>
        </pc:sldMkLst>
      </pc:sldChg>
      <pc:sldChg chg="modSp mod modNotesTx">
        <pc:chgData name="Morgan Hamilton" userId="aed3e62d-cada-4088-8d27-1beb27eb7c20" providerId="ADAL" clId="{D364480C-6167-409F-989F-DD9A709A741E}" dt="2024-03-27T16:40:42.393" v="5863" actId="20577"/>
        <pc:sldMkLst>
          <pc:docMk/>
          <pc:sldMk cId="0" sldId="278"/>
        </pc:sldMkLst>
        <pc:spChg chg="mod">
          <ac:chgData name="Morgan Hamilton" userId="aed3e62d-cada-4088-8d27-1beb27eb7c20" providerId="ADAL" clId="{D364480C-6167-409F-989F-DD9A709A741E}" dt="2024-03-22T20:04:21.285" v="1329" actId="20577"/>
          <ac:spMkLst>
            <pc:docMk/>
            <pc:sldMk cId="0" sldId="278"/>
            <ac:spMk id="6" creationId="{00000000-0000-0000-0000-000000000000}"/>
          </ac:spMkLst>
        </pc:spChg>
        <pc:spChg chg="mod">
          <ac:chgData name="Morgan Hamilton" userId="aed3e62d-cada-4088-8d27-1beb27eb7c20" providerId="ADAL" clId="{D364480C-6167-409F-989F-DD9A709A741E}" dt="2024-03-27T16:40:42.393" v="5863" actId="20577"/>
          <ac:spMkLst>
            <pc:docMk/>
            <pc:sldMk cId="0" sldId="278"/>
            <ac:spMk id="7" creationId="{00000000-0000-0000-0000-000000000000}"/>
          </ac:spMkLst>
        </pc:spChg>
        <pc:spChg chg="mod">
          <ac:chgData name="Morgan Hamilton" userId="aed3e62d-cada-4088-8d27-1beb27eb7c20" providerId="ADAL" clId="{D364480C-6167-409F-989F-DD9A709A741E}" dt="2024-03-22T20:07:06.110" v="1521" actId="33524"/>
          <ac:spMkLst>
            <pc:docMk/>
            <pc:sldMk cId="0" sldId="278"/>
            <ac:spMk id="8" creationId="{00000000-0000-0000-0000-000000000000}"/>
          </ac:spMkLst>
        </pc:spChg>
      </pc:sldChg>
      <pc:sldChg chg="modSp mod setBg modNotesTx">
        <pc:chgData name="Morgan Hamilton" userId="aed3e62d-cada-4088-8d27-1beb27eb7c20" providerId="ADAL" clId="{D364480C-6167-409F-989F-DD9A709A741E}" dt="2024-03-25T18:13:00.792" v="4026" actId="14838"/>
        <pc:sldMkLst>
          <pc:docMk/>
          <pc:sldMk cId="0" sldId="279"/>
        </pc:sldMkLst>
        <pc:spChg chg="mod">
          <ac:chgData name="Morgan Hamilton" userId="aed3e62d-cada-4088-8d27-1beb27eb7c20" providerId="ADAL" clId="{D364480C-6167-409F-989F-DD9A709A741E}" dt="2024-03-25T18:13:00.792" v="4026" actId="14838"/>
          <ac:spMkLst>
            <pc:docMk/>
            <pc:sldMk cId="0" sldId="279"/>
            <ac:spMk id="4" creationId="{00000000-0000-0000-0000-000000000000}"/>
          </ac:spMkLst>
        </pc:spChg>
      </pc:sldChg>
      <pc:sldChg chg="modNotesTx">
        <pc:chgData name="Morgan Hamilton" userId="aed3e62d-cada-4088-8d27-1beb27eb7c20" providerId="ADAL" clId="{D364480C-6167-409F-989F-DD9A709A741E}" dt="2024-03-22T20:12:19.635" v="1764" actId="20577"/>
        <pc:sldMkLst>
          <pc:docMk/>
          <pc:sldMk cId="0" sldId="280"/>
        </pc:sldMkLst>
      </pc:sldChg>
      <pc:sldChg chg="modSp mod modNotesTx">
        <pc:chgData name="Morgan Hamilton" userId="aed3e62d-cada-4088-8d27-1beb27eb7c20" providerId="ADAL" clId="{D364480C-6167-409F-989F-DD9A709A741E}" dt="2024-03-27T16:55:02.296" v="6005" actId="20577"/>
        <pc:sldMkLst>
          <pc:docMk/>
          <pc:sldMk cId="0" sldId="281"/>
        </pc:sldMkLst>
        <pc:spChg chg="mod">
          <ac:chgData name="Morgan Hamilton" userId="aed3e62d-cada-4088-8d27-1beb27eb7c20" providerId="ADAL" clId="{D364480C-6167-409F-989F-DD9A709A741E}" dt="2024-03-27T16:52:17.797" v="5885" actId="108"/>
          <ac:spMkLst>
            <pc:docMk/>
            <pc:sldMk cId="0" sldId="281"/>
            <ac:spMk id="3" creationId="{00000000-0000-0000-0000-000000000000}"/>
          </ac:spMkLst>
        </pc:spChg>
        <pc:spChg chg="mod">
          <ac:chgData name="Morgan Hamilton" userId="aed3e62d-cada-4088-8d27-1beb27eb7c20" providerId="ADAL" clId="{D364480C-6167-409F-989F-DD9A709A741E}" dt="2024-03-27T16:54:40.498" v="5888" actId="1076"/>
          <ac:spMkLst>
            <pc:docMk/>
            <pc:sldMk cId="0" sldId="281"/>
            <ac:spMk id="4" creationId="{00000000-0000-0000-0000-000000000000}"/>
          </ac:spMkLst>
        </pc:spChg>
        <pc:spChg chg="mod">
          <ac:chgData name="Morgan Hamilton" userId="aed3e62d-cada-4088-8d27-1beb27eb7c20" providerId="ADAL" clId="{D364480C-6167-409F-989F-DD9A709A741E}" dt="2024-03-27T16:54:36.026" v="5887" actId="1076"/>
          <ac:spMkLst>
            <pc:docMk/>
            <pc:sldMk cId="0" sldId="281"/>
            <ac:spMk id="5" creationId="{00000000-0000-0000-0000-000000000000}"/>
          </ac:spMkLst>
        </pc:spChg>
        <pc:spChg chg="mod">
          <ac:chgData name="Morgan Hamilton" userId="aed3e62d-cada-4088-8d27-1beb27eb7c20" providerId="ADAL" clId="{D364480C-6167-409F-989F-DD9A709A741E}" dt="2024-03-27T16:54:33.236" v="5886" actId="1076"/>
          <ac:spMkLst>
            <pc:docMk/>
            <pc:sldMk cId="0" sldId="281"/>
            <ac:spMk id="6" creationId="{00000000-0000-0000-0000-000000000000}"/>
          </ac:spMkLst>
        </pc:spChg>
      </pc:sldChg>
      <pc:sldChg chg="modSp mod modNotesTx">
        <pc:chgData name="Morgan Hamilton" userId="aed3e62d-cada-4088-8d27-1beb27eb7c20" providerId="ADAL" clId="{D364480C-6167-409F-989F-DD9A709A741E}" dt="2024-03-28T21:07:22.826" v="6681" actId="1076"/>
        <pc:sldMkLst>
          <pc:docMk/>
          <pc:sldMk cId="0" sldId="282"/>
        </pc:sldMkLst>
        <pc:spChg chg="mod">
          <ac:chgData name="Morgan Hamilton" userId="aed3e62d-cada-4088-8d27-1beb27eb7c20" providerId="ADAL" clId="{D364480C-6167-409F-989F-DD9A709A741E}" dt="2024-03-28T21:07:22.826" v="6681" actId="1076"/>
          <ac:spMkLst>
            <pc:docMk/>
            <pc:sldMk cId="0" sldId="282"/>
            <ac:spMk id="5" creationId="{00000000-0000-0000-0000-000000000000}"/>
          </ac:spMkLst>
        </pc:spChg>
      </pc:sldChg>
      <pc:sldChg chg="modNotesTx">
        <pc:chgData name="Morgan Hamilton" userId="aed3e62d-cada-4088-8d27-1beb27eb7c20" providerId="ADAL" clId="{D364480C-6167-409F-989F-DD9A709A741E}" dt="2024-03-27T19:10:36.573" v="6081" actId="20577"/>
        <pc:sldMkLst>
          <pc:docMk/>
          <pc:sldMk cId="0" sldId="283"/>
        </pc:sldMkLst>
      </pc:sldChg>
      <pc:sldChg chg="add ord">
        <pc:chgData name="Morgan Hamilton" userId="aed3e62d-cada-4088-8d27-1beb27eb7c20" providerId="ADAL" clId="{D364480C-6167-409F-989F-DD9A709A741E}" dt="2024-03-25T14:55:06.685" v="3774"/>
        <pc:sldMkLst>
          <pc:docMk/>
          <pc:sldMk cId="3998472743" sldId="284"/>
        </pc:sldMkLst>
      </pc:sldChg>
      <pc:sldChg chg="add ord">
        <pc:chgData name="Morgan Hamilton" userId="aed3e62d-cada-4088-8d27-1beb27eb7c20" providerId="ADAL" clId="{D364480C-6167-409F-989F-DD9A709A741E}" dt="2024-03-27T16:46:42.051" v="5865"/>
        <pc:sldMkLst>
          <pc:docMk/>
          <pc:sldMk cId="3408821775" sldId="285"/>
        </pc:sldMkLst>
      </pc:sldChg>
      <pc:sldChg chg="addSp modSp add mod modNotesTx">
        <pc:chgData name="Morgan Hamilton" userId="aed3e62d-cada-4088-8d27-1beb27eb7c20" providerId="ADAL" clId="{D364480C-6167-409F-989F-DD9A709A741E}" dt="2024-03-25T18:17:10.412" v="4223" actId="20577"/>
        <pc:sldMkLst>
          <pc:docMk/>
          <pc:sldMk cId="845828452" sldId="286"/>
        </pc:sldMkLst>
        <pc:spChg chg="mod">
          <ac:chgData name="Morgan Hamilton" userId="aed3e62d-cada-4088-8d27-1beb27eb7c20" providerId="ADAL" clId="{D364480C-6167-409F-989F-DD9A709A741E}" dt="2024-03-25T18:13:03.005" v="4028" actId="20577"/>
          <ac:spMkLst>
            <pc:docMk/>
            <pc:sldMk cId="845828452" sldId="286"/>
            <ac:spMk id="2" creationId="{00000000-0000-0000-0000-000000000000}"/>
          </ac:spMkLst>
        </pc:spChg>
        <pc:spChg chg="add mod">
          <ac:chgData name="Morgan Hamilton" userId="aed3e62d-cada-4088-8d27-1beb27eb7c20" providerId="ADAL" clId="{D364480C-6167-409F-989F-DD9A709A741E}" dt="2024-03-25T18:03:34.091" v="3913" actId="1035"/>
          <ac:spMkLst>
            <pc:docMk/>
            <pc:sldMk cId="845828452" sldId="286"/>
            <ac:spMk id="3" creationId="{0520C9CB-3384-7693-170C-8BE658AD1CDB}"/>
          </ac:spMkLst>
        </pc:spChg>
        <pc:spChg chg="ord">
          <ac:chgData name="Morgan Hamilton" userId="aed3e62d-cada-4088-8d27-1beb27eb7c20" providerId="ADAL" clId="{D364480C-6167-409F-989F-DD9A709A741E}" dt="2024-03-25T17:49:50.063" v="3836" actId="167"/>
          <ac:spMkLst>
            <pc:docMk/>
            <pc:sldMk cId="845828452" sldId="286"/>
            <ac:spMk id="4" creationId="{00000000-0000-0000-0000-000000000000}"/>
          </ac:spMkLst>
        </pc:spChg>
        <pc:spChg chg="add mod">
          <ac:chgData name="Morgan Hamilton" userId="aed3e62d-cada-4088-8d27-1beb27eb7c20" providerId="ADAL" clId="{D364480C-6167-409F-989F-DD9A709A741E}" dt="2024-03-25T17:50:17.825" v="3842" actId="1076"/>
          <ac:spMkLst>
            <pc:docMk/>
            <pc:sldMk cId="845828452" sldId="286"/>
            <ac:spMk id="5" creationId="{60C30D66-F996-84D5-0DFD-FFE1C3A0F831}"/>
          </ac:spMkLst>
        </pc:spChg>
        <pc:spChg chg="add mod">
          <ac:chgData name="Morgan Hamilton" userId="aed3e62d-cada-4088-8d27-1beb27eb7c20" providerId="ADAL" clId="{D364480C-6167-409F-989F-DD9A709A741E}" dt="2024-03-25T17:50:24.420" v="3845" actId="14100"/>
          <ac:spMkLst>
            <pc:docMk/>
            <pc:sldMk cId="845828452" sldId="286"/>
            <ac:spMk id="7" creationId="{FA801135-5478-A60E-CAB4-1926AD6F4099}"/>
          </ac:spMkLst>
        </pc:spChg>
        <pc:picChg chg="mod ord">
          <ac:chgData name="Morgan Hamilton" userId="aed3e62d-cada-4088-8d27-1beb27eb7c20" providerId="ADAL" clId="{D364480C-6167-409F-989F-DD9A709A741E}" dt="2024-03-25T17:50:03.370" v="3839" actId="1076"/>
          <ac:picMkLst>
            <pc:docMk/>
            <pc:sldMk cId="845828452" sldId="286"/>
            <ac:picMk id="6" creationId="{A5736A01-7E3E-FE85-150D-1B4319578297}"/>
          </ac:picMkLst>
        </pc:picChg>
      </pc:sldChg>
      <pc:sldChg chg="addSp delSp modSp add mod modNotesTx">
        <pc:chgData name="Morgan Hamilton" userId="aed3e62d-cada-4088-8d27-1beb27eb7c20" providerId="ADAL" clId="{D364480C-6167-409F-989F-DD9A709A741E}" dt="2024-03-25T20:17:20.711" v="4906" actId="20577"/>
        <pc:sldMkLst>
          <pc:docMk/>
          <pc:sldMk cId="648178907" sldId="287"/>
        </pc:sldMkLst>
        <pc:spChg chg="mod">
          <ac:chgData name="Morgan Hamilton" userId="aed3e62d-cada-4088-8d27-1beb27eb7c20" providerId="ADAL" clId="{D364480C-6167-409F-989F-DD9A709A741E}" dt="2024-03-25T18:04:03.385" v="3950" actId="20577"/>
          <ac:spMkLst>
            <pc:docMk/>
            <pc:sldMk cId="648178907" sldId="287"/>
            <ac:spMk id="2" creationId="{00000000-0000-0000-0000-000000000000}"/>
          </ac:spMkLst>
        </pc:spChg>
        <pc:spChg chg="mod ord">
          <ac:chgData name="Morgan Hamilton" userId="aed3e62d-cada-4088-8d27-1beb27eb7c20" providerId="ADAL" clId="{D364480C-6167-409F-989F-DD9A709A741E}" dt="2024-03-25T18:03:17.578" v="3907" actId="120"/>
          <ac:spMkLst>
            <pc:docMk/>
            <pc:sldMk cId="648178907" sldId="287"/>
            <ac:spMk id="3" creationId="{0520C9CB-3384-7693-170C-8BE658AD1CDB}"/>
          </ac:spMkLst>
        </pc:spChg>
        <pc:spChg chg="ord">
          <ac:chgData name="Morgan Hamilton" userId="aed3e62d-cada-4088-8d27-1beb27eb7c20" providerId="ADAL" clId="{D364480C-6167-409F-989F-DD9A709A741E}" dt="2024-03-25T18:03:10.155" v="3906" actId="167"/>
          <ac:spMkLst>
            <pc:docMk/>
            <pc:sldMk cId="648178907" sldId="287"/>
            <ac:spMk id="4" creationId="{00000000-0000-0000-0000-000000000000}"/>
          </ac:spMkLst>
        </pc:spChg>
        <pc:spChg chg="add mod">
          <ac:chgData name="Morgan Hamilton" userId="aed3e62d-cada-4088-8d27-1beb27eb7c20" providerId="ADAL" clId="{D364480C-6167-409F-989F-DD9A709A741E}" dt="2024-03-25T20:17:20.711" v="4906" actId="20577"/>
          <ac:spMkLst>
            <pc:docMk/>
            <pc:sldMk cId="648178907" sldId="287"/>
            <ac:spMk id="5" creationId="{BA502094-4EA7-E7E1-3654-5ABA7B89C9CC}"/>
          </ac:spMkLst>
        </pc:spChg>
        <pc:spChg chg="add mod">
          <ac:chgData name="Morgan Hamilton" userId="aed3e62d-cada-4088-8d27-1beb27eb7c20" providerId="ADAL" clId="{D364480C-6167-409F-989F-DD9A709A741E}" dt="2024-03-25T18:02:30.710" v="3892" actId="6549"/>
          <ac:spMkLst>
            <pc:docMk/>
            <pc:sldMk cId="648178907" sldId="287"/>
            <ac:spMk id="10" creationId="{F728E566-A734-9061-B5CB-5CFB5F5E611C}"/>
          </ac:spMkLst>
        </pc:spChg>
        <pc:spChg chg="add mod">
          <ac:chgData name="Morgan Hamilton" userId="aed3e62d-cada-4088-8d27-1beb27eb7c20" providerId="ADAL" clId="{D364480C-6167-409F-989F-DD9A709A741E}" dt="2024-03-25T18:02:46.406" v="3901" actId="1038"/>
          <ac:spMkLst>
            <pc:docMk/>
            <pc:sldMk cId="648178907" sldId="287"/>
            <ac:spMk id="11" creationId="{1FDF2742-1D03-F215-75A8-F1C7FE24D33F}"/>
          </ac:spMkLst>
        </pc:spChg>
        <pc:spChg chg="add mod">
          <ac:chgData name="Morgan Hamilton" userId="aed3e62d-cada-4088-8d27-1beb27eb7c20" providerId="ADAL" clId="{D364480C-6167-409F-989F-DD9A709A741E}" dt="2024-03-25T18:03:02.642" v="3905" actId="14100"/>
          <ac:spMkLst>
            <pc:docMk/>
            <pc:sldMk cId="648178907" sldId="287"/>
            <ac:spMk id="12" creationId="{4CBEACA6-5CB9-F0F0-296B-20EAFA8FB9B0}"/>
          </ac:spMkLst>
        </pc:spChg>
        <pc:picChg chg="del">
          <ac:chgData name="Morgan Hamilton" userId="aed3e62d-cada-4088-8d27-1beb27eb7c20" providerId="ADAL" clId="{D364480C-6167-409F-989F-DD9A709A741E}" dt="2024-03-25T17:57:29.814" v="3846" actId="478"/>
          <ac:picMkLst>
            <pc:docMk/>
            <pc:sldMk cId="648178907" sldId="287"/>
            <ac:picMk id="6" creationId="{A5736A01-7E3E-FE85-150D-1B4319578297}"/>
          </ac:picMkLst>
        </pc:picChg>
        <pc:picChg chg="add del mod modCrop">
          <ac:chgData name="Morgan Hamilton" userId="aed3e62d-cada-4088-8d27-1beb27eb7c20" providerId="ADAL" clId="{D364480C-6167-409F-989F-DD9A709A741E}" dt="2024-03-25T18:01:10.644" v="3862" actId="478"/>
          <ac:picMkLst>
            <pc:docMk/>
            <pc:sldMk cId="648178907" sldId="287"/>
            <ac:picMk id="7" creationId="{23A09671-5950-E406-0702-F8EC1C6C0AA9}"/>
          </ac:picMkLst>
        </pc:picChg>
        <pc:picChg chg="add mod ord">
          <ac:chgData name="Morgan Hamilton" userId="aed3e62d-cada-4088-8d27-1beb27eb7c20" providerId="ADAL" clId="{D364480C-6167-409F-989F-DD9A709A741E}" dt="2024-03-25T18:01:27.661" v="3868" actId="167"/>
          <ac:picMkLst>
            <pc:docMk/>
            <pc:sldMk cId="648178907" sldId="287"/>
            <ac:picMk id="9" creationId="{C390A2CA-FAE7-9DAF-7525-2C8535358206}"/>
          </ac:picMkLst>
        </pc:picChg>
      </pc:sldChg>
      <pc:sldChg chg="del">
        <pc:chgData name="Morgan Hamilton" userId="aed3e62d-cada-4088-8d27-1beb27eb7c20" providerId="ADAL" clId="{D364480C-6167-409F-989F-DD9A709A741E}" dt="2024-03-27T16:05:05.861" v="5080" actId="2696"/>
        <pc:sldMkLst>
          <pc:docMk/>
          <pc:sldMk cId="1089163829" sldId="288"/>
        </pc:sldMkLst>
      </pc:sldChg>
      <pc:sldChg chg="addSp modSp new mod modNotesTx">
        <pc:chgData name="Morgan Hamilton" userId="aed3e62d-cada-4088-8d27-1beb27eb7c20" providerId="ADAL" clId="{D364480C-6167-409F-989F-DD9A709A741E}" dt="2024-03-28T14:28:29.385" v="6565"/>
        <pc:sldMkLst>
          <pc:docMk/>
          <pc:sldMk cId="1257308228" sldId="288"/>
        </pc:sldMkLst>
        <pc:spChg chg="add mod">
          <ac:chgData name="Morgan Hamilton" userId="aed3e62d-cada-4088-8d27-1beb27eb7c20" providerId="ADAL" clId="{D364480C-6167-409F-989F-DD9A709A741E}" dt="2024-03-27T19:19:26.285" v="6087"/>
          <ac:spMkLst>
            <pc:docMk/>
            <pc:sldMk cId="1257308228" sldId="288"/>
            <ac:spMk id="4" creationId="{55216E82-E44B-E2DF-C8D6-60CE84052A66}"/>
          </ac:spMkLst>
        </pc:spChg>
        <pc:picChg chg="add mod">
          <ac:chgData name="Morgan Hamilton" userId="aed3e62d-cada-4088-8d27-1beb27eb7c20" providerId="ADAL" clId="{D364480C-6167-409F-989F-DD9A709A741E}" dt="2024-03-27T19:19:17.551" v="6086" actId="1076"/>
          <ac:picMkLst>
            <pc:docMk/>
            <pc:sldMk cId="1257308228" sldId="288"/>
            <ac:picMk id="3" creationId="{49AF2599-AE33-8F4F-A3DD-6EF3A91C04FE}"/>
          </ac:picMkLst>
        </pc:picChg>
      </pc:sldChg>
      <pc:sldChg chg="addSp delSp modSp add mod modNotesTx">
        <pc:chgData name="Morgan Hamilton" userId="aed3e62d-cada-4088-8d27-1beb27eb7c20" providerId="ADAL" clId="{D364480C-6167-409F-989F-DD9A709A741E}" dt="2024-03-28T14:29:18.995" v="6567"/>
        <pc:sldMkLst>
          <pc:docMk/>
          <pc:sldMk cId="1392198533" sldId="289"/>
        </pc:sldMkLst>
        <pc:picChg chg="del">
          <ac:chgData name="Morgan Hamilton" userId="aed3e62d-cada-4088-8d27-1beb27eb7c20" providerId="ADAL" clId="{D364480C-6167-409F-989F-DD9A709A741E}" dt="2024-03-27T19:20:21.250" v="6089" actId="478"/>
          <ac:picMkLst>
            <pc:docMk/>
            <pc:sldMk cId="1392198533" sldId="289"/>
            <ac:picMk id="3" creationId="{49AF2599-AE33-8F4F-A3DD-6EF3A91C04FE}"/>
          </ac:picMkLst>
        </pc:picChg>
        <pc:picChg chg="add mod">
          <ac:chgData name="Morgan Hamilton" userId="aed3e62d-cada-4088-8d27-1beb27eb7c20" providerId="ADAL" clId="{D364480C-6167-409F-989F-DD9A709A741E}" dt="2024-03-27T19:20:51.840" v="6091" actId="1076"/>
          <ac:picMkLst>
            <pc:docMk/>
            <pc:sldMk cId="1392198533" sldId="289"/>
            <ac:picMk id="5" creationId="{CD27A8BB-0C1C-72AB-9479-AE5A42A776A1}"/>
          </ac:picMkLst>
        </pc:picChg>
      </pc:sldChg>
    </pc:docChg>
  </pc:docChgLst>
  <pc:docChgLst>
    <pc:chgData name="Morgan Hamilton" userId="aed3e62d-cada-4088-8d27-1beb27eb7c20" providerId="ADAL" clId="{860742DC-3389-4E57-96DD-84E053221B90}"/>
    <pc:docChg chg="undo custSel modSld modMainMaster">
      <pc:chgData name="Morgan Hamilton" userId="aed3e62d-cada-4088-8d27-1beb27eb7c20" providerId="ADAL" clId="{860742DC-3389-4E57-96DD-84E053221B90}" dt="2024-03-21T20:40:01.115" v="54" actId="20577"/>
      <pc:docMkLst>
        <pc:docMk/>
      </pc:docMkLst>
      <pc:sldChg chg="modTransition modNotesTx">
        <pc:chgData name="Morgan Hamilton" userId="aed3e62d-cada-4088-8d27-1beb27eb7c20" providerId="ADAL" clId="{860742DC-3389-4E57-96DD-84E053221B90}" dt="2024-03-21T20:38:29.277" v="52"/>
        <pc:sldMkLst>
          <pc:docMk/>
          <pc:sldMk cId="0" sldId="256"/>
        </pc:sldMkLst>
      </pc:sldChg>
      <pc:sldChg chg="modTransition">
        <pc:chgData name="Morgan Hamilton" userId="aed3e62d-cada-4088-8d27-1beb27eb7c20" providerId="ADAL" clId="{860742DC-3389-4E57-96DD-84E053221B90}" dt="2024-03-21T20:38:29.277" v="52"/>
        <pc:sldMkLst>
          <pc:docMk/>
          <pc:sldMk cId="0" sldId="257"/>
        </pc:sldMkLst>
      </pc:sldChg>
      <pc:sldChg chg="modTransition modNotesTx">
        <pc:chgData name="Morgan Hamilton" userId="aed3e62d-cada-4088-8d27-1beb27eb7c20" providerId="ADAL" clId="{860742DC-3389-4E57-96DD-84E053221B90}" dt="2024-03-21T20:38:29.277" v="52"/>
        <pc:sldMkLst>
          <pc:docMk/>
          <pc:sldMk cId="0" sldId="258"/>
        </pc:sldMkLst>
      </pc:sldChg>
      <pc:sldChg chg="modTransition">
        <pc:chgData name="Morgan Hamilton" userId="aed3e62d-cada-4088-8d27-1beb27eb7c20" providerId="ADAL" clId="{860742DC-3389-4E57-96DD-84E053221B90}" dt="2024-03-21T20:38:29.277" v="52"/>
        <pc:sldMkLst>
          <pc:docMk/>
          <pc:sldMk cId="0" sldId="259"/>
        </pc:sldMkLst>
      </pc:sldChg>
      <pc:sldChg chg="modTransition">
        <pc:chgData name="Morgan Hamilton" userId="aed3e62d-cada-4088-8d27-1beb27eb7c20" providerId="ADAL" clId="{860742DC-3389-4E57-96DD-84E053221B90}" dt="2024-03-21T20:38:29.277" v="52"/>
        <pc:sldMkLst>
          <pc:docMk/>
          <pc:sldMk cId="0" sldId="260"/>
        </pc:sldMkLst>
      </pc:sldChg>
      <pc:sldChg chg="modTransition">
        <pc:chgData name="Morgan Hamilton" userId="aed3e62d-cada-4088-8d27-1beb27eb7c20" providerId="ADAL" clId="{860742DC-3389-4E57-96DD-84E053221B90}" dt="2024-03-21T20:38:29.277" v="52"/>
        <pc:sldMkLst>
          <pc:docMk/>
          <pc:sldMk cId="0" sldId="261"/>
        </pc:sldMkLst>
      </pc:sldChg>
      <pc:sldChg chg="modTransition">
        <pc:chgData name="Morgan Hamilton" userId="aed3e62d-cada-4088-8d27-1beb27eb7c20" providerId="ADAL" clId="{860742DC-3389-4E57-96DD-84E053221B90}" dt="2024-03-21T20:38:29.277" v="52"/>
        <pc:sldMkLst>
          <pc:docMk/>
          <pc:sldMk cId="0" sldId="262"/>
        </pc:sldMkLst>
      </pc:sldChg>
      <pc:sldChg chg="modTransition">
        <pc:chgData name="Morgan Hamilton" userId="aed3e62d-cada-4088-8d27-1beb27eb7c20" providerId="ADAL" clId="{860742DC-3389-4E57-96DD-84E053221B90}" dt="2024-03-21T20:38:29.277" v="52"/>
        <pc:sldMkLst>
          <pc:docMk/>
          <pc:sldMk cId="0" sldId="263"/>
        </pc:sldMkLst>
      </pc:sldChg>
      <pc:sldChg chg="modTransition">
        <pc:chgData name="Morgan Hamilton" userId="aed3e62d-cada-4088-8d27-1beb27eb7c20" providerId="ADAL" clId="{860742DC-3389-4E57-96DD-84E053221B90}" dt="2024-03-21T20:38:29.277" v="52"/>
        <pc:sldMkLst>
          <pc:docMk/>
          <pc:sldMk cId="0" sldId="264"/>
        </pc:sldMkLst>
      </pc:sldChg>
      <pc:sldChg chg="modTransition">
        <pc:chgData name="Morgan Hamilton" userId="aed3e62d-cada-4088-8d27-1beb27eb7c20" providerId="ADAL" clId="{860742DC-3389-4E57-96DD-84E053221B90}" dt="2024-03-21T20:38:29.277" v="52"/>
        <pc:sldMkLst>
          <pc:docMk/>
          <pc:sldMk cId="0" sldId="265"/>
        </pc:sldMkLst>
      </pc:sldChg>
      <pc:sldChg chg="modTransition">
        <pc:chgData name="Morgan Hamilton" userId="aed3e62d-cada-4088-8d27-1beb27eb7c20" providerId="ADAL" clId="{860742DC-3389-4E57-96DD-84E053221B90}" dt="2024-03-21T20:38:29.277" v="52"/>
        <pc:sldMkLst>
          <pc:docMk/>
          <pc:sldMk cId="0" sldId="266"/>
        </pc:sldMkLst>
      </pc:sldChg>
      <pc:sldChg chg="modTransition">
        <pc:chgData name="Morgan Hamilton" userId="aed3e62d-cada-4088-8d27-1beb27eb7c20" providerId="ADAL" clId="{860742DC-3389-4E57-96DD-84E053221B90}" dt="2024-03-21T20:38:29.277" v="52"/>
        <pc:sldMkLst>
          <pc:docMk/>
          <pc:sldMk cId="0" sldId="267"/>
        </pc:sldMkLst>
      </pc:sldChg>
      <pc:sldChg chg="modTransition">
        <pc:chgData name="Morgan Hamilton" userId="aed3e62d-cada-4088-8d27-1beb27eb7c20" providerId="ADAL" clId="{860742DC-3389-4E57-96DD-84E053221B90}" dt="2024-03-21T20:38:29.277" v="52"/>
        <pc:sldMkLst>
          <pc:docMk/>
          <pc:sldMk cId="0" sldId="268"/>
        </pc:sldMkLst>
      </pc:sldChg>
      <pc:sldChg chg="modTransition">
        <pc:chgData name="Morgan Hamilton" userId="aed3e62d-cada-4088-8d27-1beb27eb7c20" providerId="ADAL" clId="{860742DC-3389-4E57-96DD-84E053221B90}" dt="2024-03-21T20:38:29.277" v="52"/>
        <pc:sldMkLst>
          <pc:docMk/>
          <pc:sldMk cId="0" sldId="269"/>
        </pc:sldMkLst>
      </pc:sldChg>
      <pc:sldChg chg="modTransition">
        <pc:chgData name="Morgan Hamilton" userId="aed3e62d-cada-4088-8d27-1beb27eb7c20" providerId="ADAL" clId="{860742DC-3389-4E57-96DD-84E053221B90}" dt="2024-03-21T20:38:29.277" v="52"/>
        <pc:sldMkLst>
          <pc:docMk/>
          <pc:sldMk cId="0" sldId="270"/>
        </pc:sldMkLst>
      </pc:sldChg>
      <pc:sldChg chg="modTransition">
        <pc:chgData name="Morgan Hamilton" userId="aed3e62d-cada-4088-8d27-1beb27eb7c20" providerId="ADAL" clId="{860742DC-3389-4E57-96DD-84E053221B90}" dt="2024-03-21T20:38:29.277" v="52"/>
        <pc:sldMkLst>
          <pc:docMk/>
          <pc:sldMk cId="0" sldId="271"/>
        </pc:sldMkLst>
      </pc:sldChg>
      <pc:sldChg chg="modTransition">
        <pc:chgData name="Morgan Hamilton" userId="aed3e62d-cada-4088-8d27-1beb27eb7c20" providerId="ADAL" clId="{860742DC-3389-4E57-96DD-84E053221B90}" dt="2024-03-21T20:38:29.277" v="52"/>
        <pc:sldMkLst>
          <pc:docMk/>
          <pc:sldMk cId="0" sldId="272"/>
        </pc:sldMkLst>
      </pc:sldChg>
      <pc:sldChg chg="modTransition">
        <pc:chgData name="Morgan Hamilton" userId="aed3e62d-cada-4088-8d27-1beb27eb7c20" providerId="ADAL" clId="{860742DC-3389-4E57-96DD-84E053221B90}" dt="2024-03-21T20:38:29.277" v="52"/>
        <pc:sldMkLst>
          <pc:docMk/>
          <pc:sldMk cId="0" sldId="273"/>
        </pc:sldMkLst>
      </pc:sldChg>
      <pc:sldChg chg="modTransition">
        <pc:chgData name="Morgan Hamilton" userId="aed3e62d-cada-4088-8d27-1beb27eb7c20" providerId="ADAL" clId="{860742DC-3389-4E57-96DD-84E053221B90}" dt="2024-03-21T20:38:29.277" v="52"/>
        <pc:sldMkLst>
          <pc:docMk/>
          <pc:sldMk cId="0" sldId="274"/>
        </pc:sldMkLst>
      </pc:sldChg>
      <pc:sldChg chg="modTransition">
        <pc:chgData name="Morgan Hamilton" userId="aed3e62d-cada-4088-8d27-1beb27eb7c20" providerId="ADAL" clId="{860742DC-3389-4E57-96DD-84E053221B90}" dt="2024-03-21T20:38:29.277" v="52"/>
        <pc:sldMkLst>
          <pc:docMk/>
          <pc:sldMk cId="0" sldId="275"/>
        </pc:sldMkLst>
      </pc:sldChg>
      <pc:sldChg chg="modTransition">
        <pc:chgData name="Morgan Hamilton" userId="aed3e62d-cada-4088-8d27-1beb27eb7c20" providerId="ADAL" clId="{860742DC-3389-4E57-96DD-84E053221B90}" dt="2024-03-21T20:38:29.277" v="52"/>
        <pc:sldMkLst>
          <pc:docMk/>
          <pc:sldMk cId="0" sldId="276"/>
        </pc:sldMkLst>
      </pc:sldChg>
      <pc:sldChg chg="modTransition">
        <pc:chgData name="Morgan Hamilton" userId="aed3e62d-cada-4088-8d27-1beb27eb7c20" providerId="ADAL" clId="{860742DC-3389-4E57-96DD-84E053221B90}" dt="2024-03-21T20:38:29.277" v="52"/>
        <pc:sldMkLst>
          <pc:docMk/>
          <pc:sldMk cId="0" sldId="277"/>
        </pc:sldMkLst>
      </pc:sldChg>
      <pc:sldChg chg="modTransition">
        <pc:chgData name="Morgan Hamilton" userId="aed3e62d-cada-4088-8d27-1beb27eb7c20" providerId="ADAL" clId="{860742DC-3389-4E57-96DD-84E053221B90}" dt="2024-03-21T20:38:29.277" v="52"/>
        <pc:sldMkLst>
          <pc:docMk/>
          <pc:sldMk cId="0" sldId="278"/>
        </pc:sldMkLst>
      </pc:sldChg>
      <pc:sldChg chg="modTransition">
        <pc:chgData name="Morgan Hamilton" userId="aed3e62d-cada-4088-8d27-1beb27eb7c20" providerId="ADAL" clId="{860742DC-3389-4E57-96DD-84E053221B90}" dt="2024-03-21T20:38:29.277" v="52"/>
        <pc:sldMkLst>
          <pc:docMk/>
          <pc:sldMk cId="0" sldId="279"/>
        </pc:sldMkLst>
      </pc:sldChg>
      <pc:sldChg chg="modTransition">
        <pc:chgData name="Morgan Hamilton" userId="aed3e62d-cada-4088-8d27-1beb27eb7c20" providerId="ADAL" clId="{860742DC-3389-4E57-96DD-84E053221B90}" dt="2024-03-21T20:38:29.277" v="52"/>
        <pc:sldMkLst>
          <pc:docMk/>
          <pc:sldMk cId="0" sldId="280"/>
        </pc:sldMkLst>
      </pc:sldChg>
      <pc:sldChg chg="modSp mod modTransition">
        <pc:chgData name="Morgan Hamilton" userId="aed3e62d-cada-4088-8d27-1beb27eb7c20" providerId="ADAL" clId="{860742DC-3389-4E57-96DD-84E053221B90}" dt="2024-03-21T20:40:01.115" v="54" actId="20577"/>
        <pc:sldMkLst>
          <pc:docMk/>
          <pc:sldMk cId="0" sldId="281"/>
        </pc:sldMkLst>
        <pc:spChg chg="mod">
          <ac:chgData name="Morgan Hamilton" userId="aed3e62d-cada-4088-8d27-1beb27eb7c20" providerId="ADAL" clId="{860742DC-3389-4E57-96DD-84E053221B90}" dt="2024-03-21T20:40:01.115" v="54" actId="20577"/>
          <ac:spMkLst>
            <pc:docMk/>
            <pc:sldMk cId="0" sldId="281"/>
            <ac:spMk id="6" creationId="{00000000-0000-0000-0000-000000000000}"/>
          </ac:spMkLst>
        </pc:spChg>
      </pc:sldChg>
      <pc:sldChg chg="modTransition">
        <pc:chgData name="Morgan Hamilton" userId="aed3e62d-cada-4088-8d27-1beb27eb7c20" providerId="ADAL" clId="{860742DC-3389-4E57-96DD-84E053221B90}" dt="2024-03-21T20:38:29.277" v="52"/>
        <pc:sldMkLst>
          <pc:docMk/>
          <pc:sldMk cId="0" sldId="282"/>
        </pc:sldMkLst>
      </pc:sldChg>
      <pc:sldChg chg="modTransition">
        <pc:chgData name="Morgan Hamilton" userId="aed3e62d-cada-4088-8d27-1beb27eb7c20" providerId="ADAL" clId="{860742DC-3389-4E57-96DD-84E053221B90}" dt="2024-03-21T20:38:29.277" v="52"/>
        <pc:sldMkLst>
          <pc:docMk/>
          <pc:sldMk cId="0" sldId="283"/>
        </pc:sldMkLst>
      </pc:sldChg>
      <pc:sldMasterChg chg="modTransition modSldLayout">
        <pc:chgData name="Morgan Hamilton" userId="aed3e62d-cada-4088-8d27-1beb27eb7c20" providerId="ADAL" clId="{860742DC-3389-4E57-96DD-84E053221B90}" dt="2024-03-21T20:38:29.277" v="52"/>
        <pc:sldMasterMkLst>
          <pc:docMk/>
          <pc:sldMasterMk cId="0" sldId="2147483648"/>
        </pc:sldMasterMkLst>
        <pc:sldLayoutChg chg="modTransition">
          <pc:chgData name="Morgan Hamilton" userId="aed3e62d-cada-4088-8d27-1beb27eb7c20" providerId="ADAL" clId="{860742DC-3389-4E57-96DD-84E053221B90}" dt="2024-03-21T20:38:29.277" v="52"/>
          <pc:sldLayoutMkLst>
            <pc:docMk/>
            <pc:sldMasterMk cId="0" sldId="2147483648"/>
            <pc:sldLayoutMk cId="0" sldId="2147483649"/>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0"/>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1"/>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2"/>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3"/>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4"/>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5"/>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6"/>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7"/>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8"/>
          </pc:sldLayoutMkLst>
        </pc:sldLayoutChg>
        <pc:sldLayoutChg chg="modTransition">
          <pc:chgData name="Morgan Hamilton" userId="aed3e62d-cada-4088-8d27-1beb27eb7c20" providerId="ADAL" clId="{860742DC-3389-4E57-96DD-84E053221B90}" dt="2024-03-21T20:38:29.277" v="52"/>
          <pc:sldLayoutMkLst>
            <pc:docMk/>
            <pc:sldMasterMk cId="0" sldId="2147483648"/>
            <pc:sldLayoutMk cId="0" sldId="2147483659"/>
          </pc:sldLayoutMkLst>
        </pc:sldLayoutChg>
      </pc:sldMasterChg>
    </pc:docChg>
  </pc:docChgLst>
  <pc:docChgLst>
    <pc:chgData name="Veronica Watson" userId="0e44698c-b702-4d1b-9326-f0f6cf3fa0c4" providerId="ADAL" clId="{B9EC309B-FACE-4890-85E8-78135B04EA9E}"/>
    <pc:docChg chg="custSel addSld modSld">
      <pc:chgData name="Veronica Watson" userId="0e44698c-b702-4d1b-9326-f0f6cf3fa0c4" providerId="ADAL" clId="{B9EC309B-FACE-4890-85E8-78135B04EA9E}" dt="2024-03-27T16:46:17.051" v="272" actId="20577"/>
      <pc:docMkLst>
        <pc:docMk/>
      </pc:docMkLst>
      <pc:sldChg chg="modNotesTx">
        <pc:chgData name="Veronica Watson" userId="0e44698c-b702-4d1b-9326-f0f6cf3fa0c4" providerId="ADAL" clId="{B9EC309B-FACE-4890-85E8-78135B04EA9E}" dt="2024-03-27T16:42:43.569" v="150" actId="20577"/>
        <pc:sldMkLst>
          <pc:docMk/>
          <pc:sldMk cId="0" sldId="279"/>
        </pc:sldMkLst>
      </pc:sldChg>
      <pc:sldChg chg="modNotesTx">
        <pc:chgData name="Veronica Watson" userId="0e44698c-b702-4d1b-9326-f0f6cf3fa0c4" providerId="ADAL" clId="{B9EC309B-FACE-4890-85E8-78135B04EA9E}" dt="2024-03-27T16:46:17.051" v="272" actId="20577"/>
        <pc:sldMkLst>
          <pc:docMk/>
          <pc:sldMk cId="0" sldId="280"/>
        </pc:sldMkLst>
      </pc:sldChg>
      <pc:sldChg chg="new">
        <pc:chgData name="Veronica Watson" userId="0e44698c-b702-4d1b-9326-f0f6cf3fa0c4" providerId="ADAL" clId="{B9EC309B-FACE-4890-85E8-78135B04EA9E}" dt="2024-03-27T16:04:33.899" v="0" actId="680"/>
        <pc:sldMkLst>
          <pc:docMk/>
          <pc:sldMk cId="1089163829"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These instructions should be happening as people are arriving.</a:t>
            </a:r>
          </a:p>
          <a:p>
            <a:endParaRPr lang="en-US"/>
          </a:p>
          <a:p>
            <a:r>
              <a:rPr lang="en-US"/>
              <a:t>Please take a moment to fill out the survey so we can try our best to touch on what is requested!</a:t>
            </a:r>
          </a:p>
          <a:p>
            <a:endParaRPr lang="en-US"/>
          </a:p>
          <a:p>
            <a:r>
              <a:rPr lang="en-US"/>
              <a:t>Bathrooms are WHERE</a:t>
            </a:r>
          </a:p>
          <a:p>
            <a:r>
              <a:rPr lang="en-US"/>
              <a:t>Help yourself to food</a:t>
            </a:r>
          </a:p>
          <a:p>
            <a:r>
              <a:rPr lang="en-US"/>
              <a:t>Make sure you signed in and grabbed your name tag on the way in</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RW</a:t>
            </a:r>
          </a:p>
          <a:p>
            <a:endParaRPr lang="en-US"/>
          </a:p>
          <a:p>
            <a:r>
              <a:rPr lang="en-US"/>
              <a:t>some of these are legal requirements</a:t>
            </a:r>
          </a:p>
          <a:p>
            <a:endParaRPr lang="en-US"/>
          </a:p>
          <a:p>
            <a:r>
              <a:rPr lang="en-US"/>
              <a:t>Mention fiscal sponsors</a:t>
            </a:r>
          </a:p>
          <a:p>
            <a:endParaRPr lang="en-US"/>
          </a:p>
          <a:p>
            <a:r>
              <a:rPr lang="en-US"/>
              <a:t>Organizations can always reach out if they aren’t sure if their organization or request is eligible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After some feedback from our 2023 grant recipients, we wanted to be transparent about our current funding calendar.</a:t>
            </a:r>
          </a:p>
          <a:p>
            <a:endParaRPr lang="en-US"/>
          </a:p>
          <a:p>
            <a:r>
              <a:rPr lang="en-US"/>
              <a:t>This calendar reflects the dates that the pre-application and application need to be submitted by in order to receive a funding notification in July, September, and November.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Pre app is new, but we will talk about it in depth later. You can submit it anytime you have an idea and are thinking about applying. You do not need to wait for the proper stage of this chart because the portal will not close between each stage.</a:t>
            </a:r>
          </a:p>
          <a:p>
            <a:endParaRPr lang="en-US"/>
          </a:p>
          <a:p>
            <a:r>
              <a:rPr lang="en-US"/>
              <a:t>This timing is subject to change based on the amount of funding requests and projects we fund.</a:t>
            </a:r>
          </a:p>
          <a:p>
            <a:endParaRPr lang="en-US"/>
          </a:p>
          <a:p>
            <a:r>
              <a:rPr lang="en-US"/>
              <a:t>Between every step of the way there are also internal steps our staff will be working on. These time up with the grants committee and board meeting dates.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This diagram shows the journey of a grant. </a:t>
            </a:r>
          </a:p>
          <a:p>
            <a:endParaRPr lang="en-US"/>
          </a:p>
          <a:p>
            <a:r>
              <a:rPr lang="en-US"/>
              <a:t>go through each step briefly</a:t>
            </a:r>
          </a:p>
          <a:p>
            <a:endParaRPr lang="en-US"/>
          </a:p>
          <a:p>
            <a:r>
              <a:rPr lang="en-US"/>
              <a:t>QUESTIONS PART: We are building our knowledge because staff is the one that presents the grant. Applicants typically hear from us regularly through the whole process so make sure you provide correct contact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At this point we would like to pause to see if anyone has any questions and provide the link again if anyone prefers to send questions that way.</a:t>
            </a:r>
          </a:p>
          <a:p>
            <a:endParaRPr lang="en-US"/>
          </a:p>
          <a:p>
            <a:r>
              <a:rPr lang="en-US"/>
              <a:t>We will answer questions as time allows but if we receive a lot we might not be able to get to them all and will be online on the learning labs.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We are able to break the journey of a grant up into two sections. The application and the approval. Now we will discuss everything that goes into applying for Bethany Legacy funding.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In order to get to our application you will need to go to bethanylegacy.org and click on "apply for a grant" at the top right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Once you click on that you will be routed to our online grantmaking portal. You will then be prompted to sign in or create an account.</a:t>
            </a:r>
          </a:p>
          <a:p>
            <a:endParaRPr lang="en-US"/>
          </a:p>
          <a:p>
            <a:r>
              <a:rPr lang="en-US"/>
              <a:t>In some cases, we can create an account for you.</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If this is your first time signing in you will need to create an account. To do so you will be asked some basic information about your organization and contact information which is listed here.</a:t>
            </a:r>
          </a:p>
          <a:p>
            <a:endParaRPr lang="en-US"/>
          </a:p>
          <a:p>
            <a:r>
              <a:rPr lang="en-US"/>
              <a:t>If you have already created an account please check all of this information and make sure it is all up to date!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Once you have signed in or created your account you will land on the “apply” tab. Here you will be able to see any active grant applications through Bethany Legacy. In order to start the process click “apply”.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9032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Introduce staff and grants Comm members in attendance</a:t>
            </a:r>
          </a:p>
          <a:p>
            <a:endParaRPr lang="en-US"/>
          </a:p>
          <a:p>
            <a:r>
              <a:rPr lang="en-US"/>
              <a:t>We started the Legacy Grants series to be transparent and available to our prospective grantees. We hope you leave here today knowing that we are here to support you in any way we can!</a:t>
            </a:r>
          </a:p>
          <a:p>
            <a:endParaRPr lang="en-US"/>
          </a:p>
          <a:p>
            <a:r>
              <a:rPr lang="en-US"/>
              <a:t>The plan is to go through the presentation that will explain our history, what to do if you’re considering applying for funding, the application, and the funding, We will stop for questions along the way. After the presentation we are going to split up into breakout rooms with the program managers and CEO. This will be an opportunity to ask more specific questions you might have.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Once you start a pre-application it will be located in your dashboard under “active requests”. This is also where you will see active impact reports and their due dates.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805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This year we ask all grant seekers to submit a pre-application. This will allow staff to perform faster eligibility verifications, have improved efficiency, and provide increased coaching. We will be able to let you know if we will need quotes, letters of support, fiscal sponsorship agreements, and much more.</a:t>
            </a:r>
          </a:p>
          <a:p>
            <a:endParaRPr lang="en-US"/>
          </a:p>
          <a:p>
            <a:r>
              <a:rPr lang="en-US"/>
              <a:t>This will stop people from spending time completing a full application if their organization or request does not match our eligibility requirements and funding priorities.</a:t>
            </a:r>
          </a:p>
          <a:p>
            <a:endParaRPr lang="en-US"/>
          </a:p>
          <a:p>
            <a:r>
              <a:rPr lang="en-US"/>
              <a:t>Answers from the pre app will be pulled into the application form and they will be ablet to be edited.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are approved to do an application, you will be asked to submit a budget in the application.</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Our application requires you to submit a clear and detailed budget that outlines all expenses and revenue of the request.</a:t>
            </a:r>
          </a:p>
          <a:p>
            <a:endParaRPr lang="en-US"/>
          </a:p>
          <a:p>
            <a:r>
              <a:rPr lang="en-US"/>
              <a:t>This should include the project as a whole not just the request from Bethany Legacy. </a:t>
            </a:r>
          </a:p>
          <a:p>
            <a:endParaRPr lang="en-US"/>
          </a:p>
          <a:p>
            <a:r>
              <a:rPr lang="en-US"/>
              <a:t>In an attempt to ease the burden of a budget we have created budget templates you are welcome to use.</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want to see the whole picture! If you have a 100,000 project but you are requesting 30,000 from us we want to see the 100,000 budget.</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647699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You can edit them to meet your needs best!</a:t>
            </a:r>
          </a:p>
          <a:p>
            <a:endParaRPr lang="en-US"/>
          </a:p>
          <a:p>
            <a:r>
              <a:rPr lang="en-US"/>
              <a:t>Although the budget is required, using our templates are not. If you have something that works better for you please use it! Just make sure it has everything listed above.</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587958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At this point we would like to pause to see if anyone has any questions and provide the link again if anyone prefers to send questions that 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57726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you know all about the application process Ronnie will discuss what goes into receiving Bethany Legacy funding.</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RW</a:t>
            </a:r>
          </a:p>
          <a:p>
            <a:endParaRPr lang="en-US"/>
          </a:p>
          <a:p>
            <a:r>
              <a:rPr lang="en-US"/>
              <a:t>Walkthrough the process of getting called, getting the email, getting passed off to </a:t>
            </a:r>
            <a:r>
              <a:rPr lang="en-US" err="1"/>
              <a:t>angie</a:t>
            </a:r>
            <a:r>
              <a:rPr lang="en-US"/>
              <a:t>, and catch up/reporting</a:t>
            </a:r>
          </a:p>
          <a:p>
            <a:endParaRPr lang="en-US"/>
          </a:p>
          <a:p>
            <a:r>
              <a:rPr lang="en-US"/>
              <a:t>preferred banking information be dropped off or mailed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RW</a:t>
            </a:r>
          </a:p>
          <a:p>
            <a:endParaRPr lang="en-US"/>
          </a:p>
          <a:p>
            <a:r>
              <a:rPr lang="en-US"/>
              <a:t>Connecting dots – exchange information and connect to other work, projects or people</a:t>
            </a:r>
          </a:p>
          <a:p>
            <a:endParaRPr lang="en-US"/>
          </a:p>
          <a:p>
            <a:r>
              <a:rPr lang="en-US"/>
              <a:t>How is it going?</a:t>
            </a:r>
          </a:p>
          <a:p>
            <a:endParaRPr lang="en-US"/>
          </a:p>
          <a:p>
            <a:r>
              <a:rPr lang="en-US"/>
              <a:t>important for us to learn about what isn't going well and who is being underserved</a:t>
            </a:r>
          </a:p>
          <a:p>
            <a:endParaRPr lang="en-US"/>
          </a:p>
          <a:p>
            <a:r>
              <a:rPr lang="en-US"/>
              <a:t>Mention that these are casual and should not cause stress. And can be rescheduled if necessary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RW</a:t>
            </a:r>
          </a:p>
          <a:p>
            <a:endParaRPr lang="en-US"/>
          </a:p>
          <a:p>
            <a:r>
              <a:rPr lang="en-US"/>
              <a:t>Shouldn’t feel like a traditional report, we’re meeting you where you are and using only what you already collect</a:t>
            </a:r>
          </a:p>
          <a:p>
            <a:endParaRPr lang="en-US"/>
          </a:p>
          <a:p>
            <a:r>
              <a:rPr lang="en-US"/>
              <a:t>Cocreated with organizations after they receive the grant but can be changed if necessary</a:t>
            </a:r>
          </a:p>
          <a:p>
            <a:endParaRPr lang="en-US"/>
          </a:p>
          <a:p>
            <a:r>
              <a:rPr lang="en-US"/>
              <a:t>We are flexible</a:t>
            </a:r>
          </a:p>
          <a:p>
            <a:endParaRPr lang="en-US"/>
          </a:p>
          <a:p>
            <a:r>
              <a:rPr lang="en-US"/>
              <a:t>reports are for shared learning </a:t>
            </a:r>
          </a:p>
          <a:p>
            <a:endParaRPr lang="en-US"/>
          </a:p>
          <a:p>
            <a:r>
              <a:rPr lang="en-US"/>
              <a:t>Report on whole project, just like budget is for full project</a:t>
            </a:r>
          </a:p>
          <a:p>
            <a:endParaRPr lang="en-US"/>
          </a:p>
          <a:p>
            <a:r>
              <a:rPr lang="en-US"/>
              <a:t>important for us to learn about what isn't going well and who is being underserved</a:t>
            </a:r>
          </a:p>
          <a:p>
            <a:endParaRPr lang="en-US"/>
          </a:p>
          <a:p>
            <a:r>
              <a:rPr lang="en-US"/>
              <a:t>How did it 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Now that I have introduced the event and purpose, we want to give you another opportunity to tell us what you want out of the day!</a:t>
            </a:r>
          </a:p>
          <a:p>
            <a:endParaRPr lang="en-US"/>
          </a:p>
          <a:p>
            <a:r>
              <a:rPr lang="en-US"/>
              <a:t>Please take a moment to fill out the survey if you haven’t already so we can try our best to touch on what is requested!</a:t>
            </a:r>
          </a:p>
          <a:p>
            <a:endParaRPr lang="en-US"/>
          </a:p>
          <a:p>
            <a:r>
              <a:rPr lang="en-US"/>
              <a:t>OTHERS WILL BE ABLE TO SEE YOUR RESPONSES BUT THEY WILL BE ANONYMUS</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At this point we would like to pause to see if anyone has any questions and provide the link again if anyone prefers to send questions that 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45251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Can contact Morgan but might be shifted to Ronnie based on project and availability.</a:t>
            </a:r>
          </a:p>
          <a:p>
            <a:endParaRPr lang="en-US"/>
          </a:p>
          <a:p>
            <a:r>
              <a:rPr lang="en-US"/>
              <a:t>If you already have worked with Ronnie please feel free to reach out to her directly!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We believe our community thrives when organizations have the resources they need to focus on their mission. The second arm of the Learning Labs will be our Legacy Links series which will create an environment that provides resources, speakers, networking, and collaboration.</a:t>
            </a:r>
          </a:p>
          <a:p>
            <a:endParaRPr lang="en-US"/>
          </a:p>
          <a:p>
            <a:r>
              <a:rPr lang="en-US"/>
              <a:t>This will be co created with you all – the changemakers in order for us to bring things that are helpful and needed to you! Because we haven’t gotten to your input just yet we don’t have an exact date, but we are hoping for June 27</a:t>
            </a:r>
            <a:r>
              <a:rPr lang="en-US" baseline="30000"/>
              <a:t>th</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In order for us to move forward with the next steps please scan this link to suggest topic and or speakers for future legacy links sessions! Once we receive feedback we can compile the topics frequently requested and find speakers and resources in that realm!</a:t>
            </a:r>
          </a:p>
          <a:p>
            <a:endParaRPr lang="en-US"/>
          </a:p>
          <a:p>
            <a:r>
              <a:rPr lang="en-US"/>
              <a:t>EXAMPLES</a:t>
            </a:r>
          </a:p>
          <a:p>
            <a:endParaRPr lang="en-US"/>
          </a:p>
          <a:p>
            <a:r>
              <a:rPr lang="en-US"/>
              <a:t>Thank you for coming! Now if you would like to join us for breakout sessions we will move to that. </a:t>
            </a:r>
          </a:p>
          <a:p>
            <a:endParaRPr lang="en-US"/>
          </a:p>
          <a:p>
            <a:r>
              <a:rPr lang="en-US"/>
              <a:t>Dora = Orange</a:t>
            </a:r>
          </a:p>
          <a:p>
            <a:r>
              <a:rPr lang="en-US"/>
              <a:t>Ronnie = Green</a:t>
            </a:r>
          </a:p>
          <a:p>
            <a:r>
              <a:rPr lang="en-US"/>
              <a:t>Morgan = Blue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a:t>
            </a:r>
          </a:p>
          <a:p>
            <a:endParaRPr lang="en-US"/>
          </a:p>
          <a:p>
            <a:r>
              <a:rPr lang="en-US"/>
              <a:t>How we formed</a:t>
            </a:r>
          </a:p>
          <a:p>
            <a:r>
              <a:rPr lang="en-US"/>
              <a:t>Our mission/vision</a:t>
            </a:r>
          </a:p>
          <a:p>
            <a:r>
              <a:rPr lang="en-US"/>
              <a:t>9 person board which you can find on our website</a:t>
            </a:r>
          </a:p>
          <a:p>
            <a:r>
              <a:rPr lang="en-US"/>
              <a:t>Our connection to the hospital?? (idk if we want to do this but if we did, I could see it being something like "although we were formed from the change of ownership of the hospital, we are now completely independent of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a:t>
            </a:r>
          </a:p>
          <a:p>
            <a:endParaRPr lang="en-US"/>
          </a:p>
          <a:p>
            <a:r>
              <a:rPr lang="en-US"/>
              <a:t>Explanation of TBP and examples of how it is showing up in our work.</a:t>
            </a:r>
          </a:p>
          <a:p>
            <a:endParaRPr lang="en-US"/>
          </a:p>
          <a:p>
            <a:r>
              <a:rPr lang="en-US"/>
              <a:t>mention the survey of past grant recipients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a:t>
            </a:r>
          </a:p>
          <a:p>
            <a:endParaRPr lang="en-US"/>
          </a:p>
          <a:p>
            <a:r>
              <a:rPr lang="en-US"/>
              <a:t>Explanation of the pillars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a:t>
            </a:r>
          </a:p>
          <a:p>
            <a:endParaRPr lang="en-US"/>
          </a:p>
          <a:p>
            <a:r>
              <a:rPr lang="en-US"/>
              <a:t>This year we are excited to announce our focus on mental health and substance use.</a:t>
            </a:r>
          </a:p>
          <a:p>
            <a:endParaRPr lang="en-US"/>
          </a:p>
          <a:p>
            <a:r>
              <a:rPr lang="en-US"/>
              <a:t>We know that mental health is not only connected but often the root cause of substance use disorder.</a:t>
            </a:r>
          </a:p>
          <a:p>
            <a:endParaRPr lang="en-US"/>
          </a:p>
          <a:p>
            <a:r>
              <a:rPr lang="en-US"/>
              <a:t>we will use our resources strategically to primarily fund work and organizations focused on improving mental health and providing substance abuse support for the youth, adults, seniors, and workforce of Jefferson County, 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Introduce the question asking</a:t>
            </a:r>
          </a:p>
          <a:p>
            <a:pPr marL="171450" indent="-171450">
              <a:buFont typeface="Arial" panose="020B0604020202020204" pitchFamily="34" charset="0"/>
              <a:buChar char="•"/>
            </a:pPr>
            <a:r>
              <a:rPr lang="en-US"/>
              <a:t>Others will be able to see your questions</a:t>
            </a:r>
          </a:p>
          <a:p>
            <a:pPr marL="171450" indent="-171450">
              <a:buFont typeface="Arial" panose="020B0604020202020204" pitchFamily="34" charset="0"/>
              <a:buChar char="•"/>
            </a:pPr>
            <a:r>
              <a:rPr lang="en-US"/>
              <a:t>Can raise your hand throughout and we will stop</a:t>
            </a:r>
          </a:p>
          <a:p>
            <a:pPr marL="171450" indent="-171450">
              <a:buFont typeface="Arial" panose="020B0604020202020204" pitchFamily="34" charset="0"/>
              <a:buChar char="•"/>
            </a:pPr>
            <a:r>
              <a:rPr lang="en-US"/>
              <a:t>We will stop after each section for questions</a:t>
            </a:r>
          </a:p>
          <a:p>
            <a:pPr marL="171450" indent="-171450">
              <a:buFont typeface="Arial" panose="020B0604020202020204" pitchFamily="34" charset="0"/>
              <a:buChar char="•"/>
            </a:pPr>
            <a:r>
              <a:rPr lang="en-US"/>
              <a:t>Project specific ideas are best for the breakouts.</a:t>
            </a:r>
          </a:p>
          <a:p>
            <a:endParaRPr lang="en-US"/>
          </a:p>
          <a:p>
            <a:r>
              <a:rPr lang="en-US"/>
              <a:t>Please scan this QR code now and use it whenever you have questions throughout! You may also raise your hand at any moment, but we wanted to provide an anonymous virtual version as well to make things run smoothly!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MH</a:t>
            </a:r>
          </a:p>
          <a:p>
            <a:endParaRPr lang="en-US"/>
          </a:p>
          <a:p>
            <a:r>
              <a:rPr lang="en-US"/>
              <a:t>Now that we have talked about our history and strategic focus Ronnie is going to talk about our current guidelines and funding priorities.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bethanylegacy.org/budget-templat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mailto:morgan.hamilton@bethanylegacy.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107" y="492656"/>
            <a:ext cx="8991386" cy="1095375"/>
          </a:xfrm>
          <a:prstGeom prst="rect">
            <a:avLst/>
          </a:prstGeom>
        </p:spPr>
        <p:txBody>
          <a:bodyPr lIns="0" tIns="0" rIns="0" bIns="0" rtlCol="0" anchor="t">
            <a:spAutoFit/>
          </a:bodyPr>
          <a:lstStyle/>
          <a:p>
            <a:pPr algn="ctr">
              <a:lnSpc>
                <a:spcPts val="8400"/>
              </a:lnSpc>
            </a:pPr>
            <a:r>
              <a:rPr lang="en-US" sz="6000">
                <a:solidFill>
                  <a:srgbClr val="DF892A"/>
                </a:solidFill>
                <a:latin typeface="Poppins Bold"/>
              </a:rPr>
              <a:t>Thank you for coming!</a:t>
            </a:r>
          </a:p>
        </p:txBody>
      </p:sp>
      <p:sp>
        <p:nvSpPr>
          <p:cNvPr id="3" name="TextBox 3"/>
          <p:cNvSpPr txBox="1"/>
          <p:nvPr/>
        </p:nvSpPr>
        <p:spPr>
          <a:xfrm>
            <a:off x="484869" y="1940456"/>
            <a:ext cx="4409737" cy="2492375"/>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Please scan the QR code and tell us what you would like to get out of today</a:t>
            </a:r>
          </a:p>
        </p:txBody>
      </p:sp>
      <p:sp>
        <p:nvSpPr>
          <p:cNvPr id="4" name="Freeform 4"/>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grpSp>
        <p:nvGrpSpPr>
          <p:cNvPr id="5" name="Group 5"/>
          <p:cNvGrpSpPr/>
          <p:nvPr/>
        </p:nvGrpSpPr>
        <p:grpSpPr>
          <a:xfrm>
            <a:off x="5369489" y="2114495"/>
            <a:ext cx="3652591" cy="3652591"/>
            <a:chOff x="0" y="0"/>
            <a:chExt cx="4870121" cy="4870121"/>
          </a:xfrm>
        </p:grpSpPr>
        <p:sp>
          <p:nvSpPr>
            <p:cNvPr id="6" name="Freeform 6"/>
            <p:cNvSpPr/>
            <p:nvPr/>
          </p:nvSpPr>
          <p:spPr>
            <a:xfrm>
              <a:off x="0" y="0"/>
              <a:ext cx="4870121" cy="4870121"/>
            </a:xfrm>
            <a:custGeom>
              <a:avLst/>
              <a:gdLst/>
              <a:ahLst/>
              <a:cxnLst/>
              <a:rect l="l" t="t" r="r" b="b"/>
              <a:pathLst>
                <a:path w="4870121" h="4870121">
                  <a:moveTo>
                    <a:pt x="0" y="0"/>
                  </a:moveTo>
                  <a:lnTo>
                    <a:pt x="4870121" y="0"/>
                  </a:lnTo>
                  <a:lnTo>
                    <a:pt x="4870121" y="4870121"/>
                  </a:lnTo>
                  <a:lnTo>
                    <a:pt x="0" y="4870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509829" y="4885826"/>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Tree>
  </p:cSld>
  <p:clrMapOvr>
    <a:masterClrMapping/>
  </p:clrMapOvr>
  <mc:AlternateContent xmlns:mc="http://schemas.openxmlformats.org/markup-compatibility/2006">
    <mc:Choice xmlns:p14="http://schemas.microsoft.com/office/powerpoint/2010/main" Requires="p14">
      <p:transition p14:dur="150">
        <p:push dir="u"/>
      </p:transition>
    </mc:Choice>
    <mc:Fallback>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3696" y="558503"/>
            <a:ext cx="6489224"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2024 Grant Guidelines</a:t>
            </a:r>
          </a:p>
        </p:txBody>
      </p:sp>
      <p:sp>
        <p:nvSpPr>
          <p:cNvPr id="3" name="TextBox 3"/>
          <p:cNvSpPr txBox="1"/>
          <p:nvPr/>
        </p:nvSpPr>
        <p:spPr>
          <a:xfrm>
            <a:off x="837418" y="1588011"/>
            <a:ext cx="4870149"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Eligibility</a:t>
            </a:r>
          </a:p>
        </p:txBody>
      </p:sp>
      <p:sp>
        <p:nvSpPr>
          <p:cNvPr id="4" name="TextBox 4"/>
          <p:cNvSpPr txBox="1"/>
          <p:nvPr/>
        </p:nvSpPr>
        <p:spPr>
          <a:xfrm>
            <a:off x="940597" y="2046296"/>
            <a:ext cx="7872407" cy="1938655"/>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BLF awards grants to 501(c)(3) not-for-profit organizations, churches, state-accredited schools, and government entities.</a:t>
            </a:r>
          </a:p>
          <a:p>
            <a:pPr marL="302259" lvl="1" indent="-151129">
              <a:lnSpc>
                <a:spcPts val="2239"/>
              </a:lnSpc>
              <a:buFont typeface="Arial"/>
              <a:buChar char="•"/>
            </a:pPr>
            <a:r>
              <a:rPr lang="en-US" sz="1399">
                <a:solidFill>
                  <a:srgbClr val="162852"/>
                </a:solidFill>
                <a:latin typeface="Poppins"/>
              </a:rPr>
              <a:t>Grant-funded activities must serve residents of Jefferson County, Indiana.</a:t>
            </a:r>
          </a:p>
          <a:p>
            <a:pPr marL="302259" lvl="1" indent="-151129">
              <a:lnSpc>
                <a:spcPts val="2239"/>
              </a:lnSpc>
              <a:buFont typeface="Arial"/>
              <a:buChar char="•"/>
            </a:pPr>
            <a:r>
              <a:rPr lang="en-US" sz="1399">
                <a:solidFill>
                  <a:srgbClr val="162852"/>
                </a:solidFill>
                <a:latin typeface="Poppins"/>
              </a:rPr>
              <a:t>Amenities funded by BLF must be available to the general public, not restricted to a limited group(s) (e.g. parks, schools, playgrounds, pools etc.).</a:t>
            </a:r>
          </a:p>
          <a:p>
            <a:pPr marL="302259" lvl="1" indent="-151129">
              <a:lnSpc>
                <a:spcPts val="2239"/>
              </a:lnSpc>
              <a:buFont typeface="Arial"/>
              <a:buChar char="•"/>
            </a:pPr>
            <a:r>
              <a:rPr lang="en-US" sz="1399">
                <a:solidFill>
                  <a:srgbClr val="162852"/>
                </a:solidFill>
                <a:latin typeface="Poppins"/>
              </a:rPr>
              <a:t>Grant requests should have a direct impact on mental health or substance use disorder.</a:t>
            </a:r>
          </a:p>
        </p:txBody>
      </p:sp>
      <p:sp>
        <p:nvSpPr>
          <p:cNvPr id="5" name="TextBox 5"/>
          <p:cNvSpPr txBox="1"/>
          <p:nvPr/>
        </p:nvSpPr>
        <p:spPr>
          <a:xfrm>
            <a:off x="837418" y="4327851"/>
            <a:ext cx="4870149"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Bethany Legacy will not fund</a:t>
            </a:r>
          </a:p>
        </p:txBody>
      </p:sp>
      <p:sp>
        <p:nvSpPr>
          <p:cNvPr id="6" name="TextBox 6"/>
          <p:cNvSpPr txBox="1"/>
          <p:nvPr/>
        </p:nvSpPr>
        <p:spPr>
          <a:xfrm>
            <a:off x="940597" y="4781876"/>
            <a:ext cx="7872407" cy="1662430"/>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Organizations, programs, or projects that discriminate in any way.</a:t>
            </a:r>
          </a:p>
          <a:p>
            <a:pPr marL="302259" lvl="1" indent="-151129">
              <a:lnSpc>
                <a:spcPts val="2239"/>
              </a:lnSpc>
              <a:buFont typeface="Arial"/>
              <a:buChar char="•"/>
            </a:pPr>
            <a:r>
              <a:rPr lang="en-US" sz="1399">
                <a:solidFill>
                  <a:srgbClr val="162852"/>
                </a:solidFill>
                <a:latin typeface="Poppins"/>
              </a:rPr>
              <a:t>Lobbying or political campaigns. </a:t>
            </a:r>
          </a:p>
          <a:p>
            <a:pPr marL="302259" lvl="1" indent="-151129">
              <a:lnSpc>
                <a:spcPts val="2239"/>
              </a:lnSpc>
              <a:buFont typeface="Arial"/>
              <a:buChar char="•"/>
            </a:pPr>
            <a:r>
              <a:rPr lang="en-US" sz="1399">
                <a:solidFill>
                  <a:srgbClr val="162852"/>
                </a:solidFill>
                <a:latin typeface="Poppins"/>
              </a:rPr>
              <a:t>Conference or event sponsorships.</a:t>
            </a:r>
          </a:p>
          <a:p>
            <a:pPr marL="302259" lvl="1" indent="-151129">
              <a:lnSpc>
                <a:spcPts val="2239"/>
              </a:lnSpc>
              <a:buFont typeface="Arial"/>
              <a:buChar char="•"/>
            </a:pPr>
            <a:r>
              <a:rPr lang="en-US" sz="1399">
                <a:solidFill>
                  <a:srgbClr val="162852"/>
                </a:solidFill>
                <a:latin typeface="Poppins"/>
              </a:rPr>
              <a:t>Projects that use BLF grant funds to replace existing funding sources.</a:t>
            </a:r>
          </a:p>
          <a:p>
            <a:pPr marL="302259" lvl="1" indent="-151129">
              <a:lnSpc>
                <a:spcPts val="2239"/>
              </a:lnSpc>
              <a:buFont typeface="Arial"/>
              <a:buChar char="•"/>
            </a:pPr>
            <a:r>
              <a:rPr lang="en-US" sz="1399">
                <a:solidFill>
                  <a:srgbClr val="162852"/>
                </a:solidFill>
                <a:latin typeface="Poppins"/>
              </a:rPr>
              <a:t>Real estate purchases with Bethany Legacy as the sole funder.</a:t>
            </a:r>
          </a:p>
          <a:p>
            <a:pPr marL="302259" lvl="1" indent="-151129">
              <a:lnSpc>
                <a:spcPts val="2239"/>
              </a:lnSpc>
              <a:buFont typeface="Arial"/>
              <a:buChar char="•"/>
            </a:pPr>
            <a:r>
              <a:rPr lang="en-US" sz="1399">
                <a:solidFill>
                  <a:srgbClr val="162852"/>
                </a:solidFill>
                <a:latin typeface="Poppins"/>
              </a:rPr>
              <a:t>Direct grants to individuals.</a:t>
            </a:r>
          </a:p>
        </p:txBody>
      </p:sp>
      <p:sp>
        <p:nvSpPr>
          <p:cNvPr id="7" name="TextBox 7"/>
          <p:cNvSpPr txBox="1"/>
          <p:nvPr/>
        </p:nvSpPr>
        <p:spPr>
          <a:xfrm>
            <a:off x="703247" y="6764655"/>
            <a:ext cx="7608297" cy="281305"/>
          </a:xfrm>
          <a:prstGeom prst="rect">
            <a:avLst/>
          </a:prstGeom>
        </p:spPr>
        <p:txBody>
          <a:bodyPr lIns="0" tIns="0" rIns="0" bIns="0" rtlCol="0" anchor="t">
            <a:spAutoFit/>
          </a:bodyPr>
          <a:lstStyle/>
          <a:p>
            <a:pPr>
              <a:lnSpc>
                <a:spcPts val="2239"/>
              </a:lnSpc>
            </a:pPr>
            <a:r>
              <a:rPr lang="en-US" sz="1399">
                <a:solidFill>
                  <a:srgbClr val="162852"/>
                </a:solidFill>
                <a:latin typeface="Poppins"/>
              </a:rPr>
              <a:t>More details at: https://bethanylegacy.org/grant-making/</a:t>
            </a:r>
          </a:p>
        </p:txBody>
      </p:sp>
      <p:sp>
        <p:nvSpPr>
          <p:cNvPr id="8" name="Freeform 8"/>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150" y="616019"/>
            <a:ext cx="6489224"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Funding Priorities</a:t>
            </a:r>
          </a:p>
        </p:txBody>
      </p:sp>
      <p:sp>
        <p:nvSpPr>
          <p:cNvPr id="3" name="TextBox 3"/>
          <p:cNvSpPr txBox="1"/>
          <p:nvPr/>
        </p:nvSpPr>
        <p:spPr>
          <a:xfrm>
            <a:off x="964239" y="2367914"/>
            <a:ext cx="5455046" cy="1386205"/>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Evidence-Based Practice or Supporting Data</a:t>
            </a:r>
          </a:p>
          <a:p>
            <a:pPr marL="302259" lvl="1" indent="-151129">
              <a:lnSpc>
                <a:spcPts val="2239"/>
              </a:lnSpc>
              <a:buFont typeface="Arial"/>
              <a:buChar char="•"/>
            </a:pPr>
            <a:r>
              <a:rPr lang="en-US" sz="1399">
                <a:solidFill>
                  <a:srgbClr val="162852"/>
                </a:solidFill>
                <a:latin typeface="Poppins"/>
              </a:rPr>
              <a:t>Systems Impact Potential</a:t>
            </a:r>
          </a:p>
          <a:p>
            <a:pPr marL="302259" lvl="1" indent="-151129">
              <a:lnSpc>
                <a:spcPts val="2239"/>
              </a:lnSpc>
              <a:buFont typeface="Arial"/>
              <a:buChar char="•"/>
            </a:pPr>
            <a:r>
              <a:rPr lang="en-US" sz="1399">
                <a:solidFill>
                  <a:srgbClr val="162852"/>
                </a:solidFill>
                <a:latin typeface="Poppins"/>
              </a:rPr>
              <a:t>Prevention</a:t>
            </a:r>
          </a:p>
          <a:p>
            <a:pPr marL="302259" lvl="1" indent="-151129">
              <a:lnSpc>
                <a:spcPts val="2239"/>
              </a:lnSpc>
              <a:buFont typeface="Arial"/>
              <a:buChar char="•"/>
            </a:pPr>
            <a:r>
              <a:rPr lang="en-US" sz="1399">
                <a:solidFill>
                  <a:srgbClr val="162852"/>
                </a:solidFill>
                <a:latin typeface="Poppins"/>
              </a:rPr>
              <a:t>Innovation</a:t>
            </a:r>
          </a:p>
          <a:p>
            <a:pPr marL="302259" lvl="1" indent="-151129">
              <a:lnSpc>
                <a:spcPts val="2239"/>
              </a:lnSpc>
              <a:buFont typeface="Arial"/>
              <a:buChar char="•"/>
            </a:pPr>
            <a:r>
              <a:rPr lang="en-US" sz="1399">
                <a:solidFill>
                  <a:srgbClr val="162852"/>
                </a:solidFill>
                <a:latin typeface="Poppins"/>
              </a:rPr>
              <a:t>Service Enhancement</a:t>
            </a:r>
          </a:p>
        </p:txBody>
      </p:sp>
      <p:sp>
        <p:nvSpPr>
          <p:cNvPr id="4" name="TextBox 4"/>
          <p:cNvSpPr txBox="1"/>
          <p:nvPr/>
        </p:nvSpPr>
        <p:spPr>
          <a:xfrm>
            <a:off x="703247" y="1625401"/>
            <a:ext cx="7608297" cy="557530"/>
          </a:xfrm>
          <a:prstGeom prst="rect">
            <a:avLst/>
          </a:prstGeom>
        </p:spPr>
        <p:txBody>
          <a:bodyPr lIns="0" tIns="0" rIns="0" bIns="0" rtlCol="0" anchor="t">
            <a:spAutoFit/>
          </a:bodyPr>
          <a:lstStyle/>
          <a:p>
            <a:pPr>
              <a:lnSpc>
                <a:spcPts val="2239"/>
              </a:lnSpc>
            </a:pPr>
            <a:r>
              <a:rPr lang="en-US" sz="1399">
                <a:solidFill>
                  <a:srgbClr val="162852"/>
                </a:solidFill>
                <a:latin typeface="Poppins Bold"/>
              </a:rPr>
              <a:t>Important Attributes of the Grant Proposal - Please note BLF will not fund all applications it receives. All applications will be assessed and scored for:</a:t>
            </a:r>
          </a:p>
        </p:txBody>
      </p:sp>
      <p:sp>
        <p:nvSpPr>
          <p:cNvPr id="5" name="TextBox 5"/>
          <p:cNvSpPr txBox="1"/>
          <p:nvPr/>
        </p:nvSpPr>
        <p:spPr>
          <a:xfrm>
            <a:off x="703247" y="4182744"/>
            <a:ext cx="7608297" cy="281305"/>
          </a:xfrm>
          <a:prstGeom prst="rect">
            <a:avLst/>
          </a:prstGeom>
        </p:spPr>
        <p:txBody>
          <a:bodyPr lIns="0" tIns="0" rIns="0" bIns="0" rtlCol="0" anchor="t">
            <a:spAutoFit/>
          </a:bodyPr>
          <a:lstStyle/>
          <a:p>
            <a:pPr>
              <a:lnSpc>
                <a:spcPts val="2239"/>
              </a:lnSpc>
            </a:pPr>
            <a:r>
              <a:rPr lang="en-US" sz="1399">
                <a:solidFill>
                  <a:srgbClr val="162852"/>
                </a:solidFill>
                <a:latin typeface="Poppins Bold"/>
              </a:rPr>
              <a:t>In addition, we will prioritize proposals that have these factors:</a:t>
            </a:r>
          </a:p>
        </p:txBody>
      </p:sp>
      <p:sp>
        <p:nvSpPr>
          <p:cNvPr id="6" name="TextBox 6"/>
          <p:cNvSpPr txBox="1"/>
          <p:nvPr/>
        </p:nvSpPr>
        <p:spPr>
          <a:xfrm>
            <a:off x="964239" y="4645025"/>
            <a:ext cx="5455046" cy="1938655"/>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Collaboration</a:t>
            </a:r>
          </a:p>
          <a:p>
            <a:pPr marL="302259" lvl="1" indent="-151129">
              <a:lnSpc>
                <a:spcPts val="2239"/>
              </a:lnSpc>
              <a:buFont typeface="Arial"/>
              <a:buChar char="•"/>
            </a:pPr>
            <a:r>
              <a:rPr lang="en-US" sz="1399">
                <a:solidFill>
                  <a:srgbClr val="162852"/>
                </a:solidFill>
                <a:latin typeface="Poppins"/>
              </a:rPr>
              <a:t>Community Engagement</a:t>
            </a:r>
          </a:p>
          <a:p>
            <a:pPr marL="302259" lvl="1" indent="-151129">
              <a:lnSpc>
                <a:spcPts val="2239"/>
              </a:lnSpc>
              <a:buFont typeface="Arial"/>
              <a:buChar char="•"/>
            </a:pPr>
            <a:r>
              <a:rPr lang="en-US" sz="1399">
                <a:solidFill>
                  <a:srgbClr val="162852"/>
                </a:solidFill>
                <a:latin typeface="Poppins"/>
              </a:rPr>
              <a:t>Comprehensive Project Budget</a:t>
            </a:r>
          </a:p>
          <a:p>
            <a:pPr marL="302259" lvl="1" indent="-151129">
              <a:lnSpc>
                <a:spcPts val="2239"/>
              </a:lnSpc>
              <a:buFont typeface="Arial"/>
              <a:buChar char="•"/>
            </a:pPr>
            <a:r>
              <a:rPr lang="en-US" sz="1399">
                <a:solidFill>
                  <a:srgbClr val="162852"/>
                </a:solidFill>
                <a:latin typeface="Poppins"/>
              </a:rPr>
              <a:t>Leveraged Funding</a:t>
            </a:r>
          </a:p>
          <a:p>
            <a:pPr marL="302259" lvl="1" indent="-151129">
              <a:lnSpc>
                <a:spcPts val="2239"/>
              </a:lnSpc>
              <a:buFont typeface="Arial"/>
              <a:buChar char="•"/>
            </a:pPr>
            <a:r>
              <a:rPr lang="en-US" sz="1399">
                <a:solidFill>
                  <a:srgbClr val="162852"/>
                </a:solidFill>
                <a:latin typeface="Poppins"/>
              </a:rPr>
              <a:t>Multiple Quotes (if using vendors or consultants)</a:t>
            </a:r>
          </a:p>
          <a:p>
            <a:pPr marL="302259" lvl="1" indent="-151129">
              <a:lnSpc>
                <a:spcPts val="2239"/>
              </a:lnSpc>
              <a:buFont typeface="Arial"/>
              <a:buChar char="•"/>
            </a:pPr>
            <a:r>
              <a:rPr lang="en-US" sz="1399">
                <a:solidFill>
                  <a:srgbClr val="162852"/>
                </a:solidFill>
                <a:latin typeface="Poppins"/>
              </a:rPr>
              <a:t>Funding Sustainability</a:t>
            </a:r>
          </a:p>
          <a:p>
            <a:pPr marL="302259" lvl="1" indent="-151129">
              <a:lnSpc>
                <a:spcPts val="2239"/>
              </a:lnSpc>
              <a:buFont typeface="Arial"/>
              <a:buChar char="•"/>
            </a:pPr>
            <a:r>
              <a:rPr lang="en-US" sz="1399">
                <a:solidFill>
                  <a:srgbClr val="162852"/>
                </a:solidFill>
                <a:latin typeface="Poppins"/>
              </a:rPr>
              <a:t>Plan for Project Assessment and Evaluation</a:t>
            </a:r>
          </a:p>
        </p:txBody>
      </p:sp>
      <p:sp>
        <p:nvSpPr>
          <p:cNvPr id="7" name="TextBox 7"/>
          <p:cNvSpPr txBox="1"/>
          <p:nvPr/>
        </p:nvSpPr>
        <p:spPr>
          <a:xfrm>
            <a:off x="703247" y="6764655"/>
            <a:ext cx="7608297" cy="281305"/>
          </a:xfrm>
          <a:prstGeom prst="rect">
            <a:avLst/>
          </a:prstGeom>
        </p:spPr>
        <p:txBody>
          <a:bodyPr lIns="0" tIns="0" rIns="0" bIns="0" rtlCol="0" anchor="t">
            <a:spAutoFit/>
          </a:bodyPr>
          <a:lstStyle/>
          <a:p>
            <a:pPr>
              <a:lnSpc>
                <a:spcPts val="2239"/>
              </a:lnSpc>
            </a:pPr>
            <a:r>
              <a:rPr lang="en-US" sz="1399">
                <a:solidFill>
                  <a:srgbClr val="162852"/>
                </a:solidFill>
                <a:latin typeface="Poppins"/>
              </a:rPr>
              <a:t>More details at: https://bethanylegacy.org/grant-making/</a:t>
            </a:r>
          </a:p>
        </p:txBody>
      </p:sp>
      <p:sp>
        <p:nvSpPr>
          <p:cNvPr id="8" name="Freeform 8"/>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0876" y="190781"/>
            <a:ext cx="8688458" cy="6933639"/>
          </a:xfrm>
          <a:custGeom>
            <a:avLst/>
            <a:gdLst/>
            <a:ahLst/>
            <a:cxnLst/>
            <a:rect l="l" t="t" r="r" b="b"/>
            <a:pathLst>
              <a:path w="8688458" h="6933639">
                <a:moveTo>
                  <a:pt x="0" y="0"/>
                </a:moveTo>
                <a:lnTo>
                  <a:pt x="8688458" y="0"/>
                </a:lnTo>
                <a:lnTo>
                  <a:pt x="8688458" y="6933638"/>
                </a:lnTo>
                <a:lnTo>
                  <a:pt x="0" y="6933638"/>
                </a:lnTo>
                <a:lnTo>
                  <a:pt x="0" y="0"/>
                </a:lnTo>
                <a:close/>
              </a:path>
            </a:pathLst>
          </a:custGeom>
          <a:blipFill>
            <a:blip r:embed="rId3"/>
            <a:stretch>
              <a:fillRect l="-3989" r="-4221" b="-4772"/>
            </a:stretch>
          </a:blipFill>
        </p:spPr>
        <p:txBody>
          <a:bodyPr/>
          <a:lstStyle/>
          <a:p>
            <a:endParaRPr lang="en-US"/>
          </a:p>
        </p:txBody>
      </p:sp>
      <p:sp>
        <p:nvSpPr>
          <p:cNvPr id="3" name="Freeform 3"/>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7471" y="1370000"/>
            <a:ext cx="7426430" cy="5844891"/>
          </a:xfrm>
          <a:custGeom>
            <a:avLst/>
            <a:gdLst/>
            <a:ahLst/>
            <a:cxnLst/>
            <a:rect l="l" t="t" r="r" b="b"/>
            <a:pathLst>
              <a:path w="7426430" h="5844891">
                <a:moveTo>
                  <a:pt x="0" y="0"/>
                </a:moveTo>
                <a:lnTo>
                  <a:pt x="7426429" y="0"/>
                </a:lnTo>
                <a:lnTo>
                  <a:pt x="7426429" y="5844891"/>
                </a:lnTo>
                <a:lnTo>
                  <a:pt x="0" y="5844891"/>
                </a:lnTo>
                <a:lnTo>
                  <a:pt x="0" y="0"/>
                </a:lnTo>
                <a:close/>
              </a:path>
            </a:pathLst>
          </a:custGeom>
          <a:blipFill>
            <a:blip r:embed="rId3"/>
            <a:stretch>
              <a:fillRect l="-8313" t="-7796" r="-7917" b="-6287"/>
            </a:stretch>
          </a:blipFill>
        </p:spPr>
        <p:txBody>
          <a:bodyPr/>
          <a:lstStyle/>
          <a:p>
            <a:endParaRPr lang="en-US"/>
          </a:p>
        </p:txBody>
      </p:sp>
      <p:sp>
        <p:nvSpPr>
          <p:cNvPr id="3" name="TextBox 3"/>
          <p:cNvSpPr txBox="1"/>
          <p:nvPr/>
        </p:nvSpPr>
        <p:spPr>
          <a:xfrm>
            <a:off x="447150" y="616019"/>
            <a:ext cx="6489224"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Journey of a Grant</a:t>
            </a:r>
          </a:p>
        </p:txBody>
      </p:sp>
      <p:sp>
        <p:nvSpPr>
          <p:cNvPr id="4" name="Freeform 4"/>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869" y="291685"/>
            <a:ext cx="8783863" cy="1095375"/>
          </a:xfrm>
          <a:prstGeom prst="rect">
            <a:avLst/>
          </a:prstGeom>
        </p:spPr>
        <p:txBody>
          <a:bodyPr lIns="0" tIns="0" rIns="0" bIns="0" rtlCol="0" anchor="t">
            <a:spAutoFit/>
          </a:bodyPr>
          <a:lstStyle/>
          <a:p>
            <a:pPr algn="ctr">
              <a:lnSpc>
                <a:spcPts val="8400"/>
              </a:lnSpc>
            </a:pPr>
            <a:r>
              <a:rPr lang="en-US" sz="6000">
                <a:solidFill>
                  <a:srgbClr val="DF892A"/>
                </a:solidFill>
                <a:latin typeface="Poppins Bold"/>
              </a:rPr>
              <a:t>Questions</a:t>
            </a:r>
          </a:p>
        </p:txBody>
      </p:sp>
      <p:sp>
        <p:nvSpPr>
          <p:cNvPr id="3" name="TextBox 3"/>
          <p:cNvSpPr txBox="1"/>
          <p:nvPr/>
        </p:nvSpPr>
        <p:spPr>
          <a:xfrm>
            <a:off x="225464" y="1620614"/>
            <a:ext cx="4928546" cy="2492375"/>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As we go through the presentation feel free to raise your hand or fill out this survey!</a:t>
            </a:r>
          </a:p>
        </p:txBody>
      </p:sp>
      <p:sp>
        <p:nvSpPr>
          <p:cNvPr id="4" name="Freeform 4"/>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grpSp>
        <p:nvGrpSpPr>
          <p:cNvPr id="5" name="Group 5"/>
          <p:cNvGrpSpPr/>
          <p:nvPr/>
        </p:nvGrpSpPr>
        <p:grpSpPr>
          <a:xfrm>
            <a:off x="5369489" y="1725389"/>
            <a:ext cx="4041697" cy="4041697"/>
            <a:chOff x="0" y="0"/>
            <a:chExt cx="5388930" cy="5388930"/>
          </a:xfrm>
        </p:grpSpPr>
        <p:sp>
          <p:nvSpPr>
            <p:cNvPr id="6" name="Freeform 6"/>
            <p:cNvSpPr/>
            <p:nvPr/>
          </p:nvSpPr>
          <p:spPr>
            <a:xfrm>
              <a:off x="0" y="0"/>
              <a:ext cx="5388930" cy="5388930"/>
            </a:xfrm>
            <a:custGeom>
              <a:avLst/>
              <a:gdLst/>
              <a:ahLst/>
              <a:cxnLst/>
              <a:rect l="l" t="t" r="r" b="b"/>
              <a:pathLst>
                <a:path w="5388930" h="5388930">
                  <a:moveTo>
                    <a:pt x="0" y="0"/>
                  </a:moveTo>
                  <a:lnTo>
                    <a:pt x="5388930" y="0"/>
                  </a:lnTo>
                  <a:lnTo>
                    <a:pt x="5388930" y="5388930"/>
                  </a:lnTo>
                  <a:lnTo>
                    <a:pt x="0" y="5388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516985" y="4611386"/>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184" y="2969537"/>
            <a:ext cx="9963968" cy="1371600"/>
          </a:xfrm>
          <a:prstGeom prst="rect">
            <a:avLst/>
          </a:prstGeom>
        </p:spPr>
        <p:txBody>
          <a:bodyPr lIns="0" tIns="0" rIns="0" bIns="0" rtlCol="0" anchor="t">
            <a:spAutoFit/>
          </a:bodyPr>
          <a:lstStyle/>
          <a:p>
            <a:pPr algn="ctr">
              <a:lnSpc>
                <a:spcPts val="9900"/>
              </a:lnSpc>
            </a:pPr>
            <a:r>
              <a:rPr lang="en-US" sz="9000">
                <a:solidFill>
                  <a:srgbClr val="DF892A"/>
                </a:solidFill>
                <a:latin typeface="Poppins Bold"/>
              </a:rPr>
              <a:t>the application</a:t>
            </a:r>
          </a:p>
        </p:txBody>
      </p:sp>
      <p:sp>
        <p:nvSpPr>
          <p:cNvPr id="3" name="Freeform 3"/>
          <p:cNvSpPr/>
          <p:nvPr/>
        </p:nvSpPr>
        <p:spPr>
          <a:xfrm>
            <a:off x="529817" y="4964344"/>
            <a:ext cx="8693966" cy="695517"/>
          </a:xfrm>
          <a:custGeom>
            <a:avLst/>
            <a:gdLst/>
            <a:ahLst/>
            <a:cxnLst/>
            <a:rect l="l" t="t" r="r" b="b"/>
            <a:pathLst>
              <a:path w="8693966" h="695517">
                <a:moveTo>
                  <a:pt x="0" y="0"/>
                </a:moveTo>
                <a:lnTo>
                  <a:pt x="8693966" y="0"/>
                </a:lnTo>
                <a:lnTo>
                  <a:pt x="8693966" y="695517"/>
                </a:lnTo>
                <a:lnTo>
                  <a:pt x="0" y="695517"/>
                </a:lnTo>
                <a:lnTo>
                  <a:pt x="0" y="0"/>
                </a:lnTo>
                <a:close/>
              </a:path>
            </a:pathLst>
          </a:custGeom>
          <a:blipFill>
            <a:blip r:embed="rId3"/>
            <a:stretch>
              <a:fillRect/>
            </a:stretch>
          </a:blipFill>
        </p:spPr>
        <p:txBody>
          <a:bodyPr/>
          <a:lstStyle/>
          <a:p>
            <a:endParaRPr lang="en-US"/>
          </a:p>
        </p:txBody>
      </p:sp>
      <p:sp>
        <p:nvSpPr>
          <p:cNvPr id="4" name="Freeform 4"/>
          <p:cNvSpPr/>
          <p:nvPr/>
        </p:nvSpPr>
        <p:spPr>
          <a:xfrm>
            <a:off x="529817" y="1650812"/>
            <a:ext cx="8693966" cy="695517"/>
          </a:xfrm>
          <a:custGeom>
            <a:avLst/>
            <a:gdLst/>
            <a:ahLst/>
            <a:cxnLst/>
            <a:rect l="l" t="t" r="r" b="b"/>
            <a:pathLst>
              <a:path w="8693966" h="695517">
                <a:moveTo>
                  <a:pt x="0" y="0"/>
                </a:moveTo>
                <a:lnTo>
                  <a:pt x="8693966" y="0"/>
                </a:lnTo>
                <a:lnTo>
                  <a:pt x="8693966" y="695517"/>
                </a:lnTo>
                <a:lnTo>
                  <a:pt x="0" y="695517"/>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5334" y="1665067"/>
            <a:ext cx="8291981" cy="4918613"/>
          </a:xfrm>
          <a:custGeom>
            <a:avLst/>
            <a:gdLst/>
            <a:ahLst/>
            <a:cxnLst/>
            <a:rect l="l" t="t" r="r" b="b"/>
            <a:pathLst>
              <a:path w="8291981" h="4918613">
                <a:moveTo>
                  <a:pt x="0" y="0"/>
                </a:moveTo>
                <a:lnTo>
                  <a:pt x="8291981" y="0"/>
                </a:lnTo>
                <a:lnTo>
                  <a:pt x="8291981" y="4918613"/>
                </a:lnTo>
                <a:lnTo>
                  <a:pt x="0" y="4918613"/>
                </a:lnTo>
                <a:lnTo>
                  <a:pt x="0" y="0"/>
                </a:lnTo>
                <a:close/>
              </a:path>
            </a:pathLst>
          </a:custGeom>
          <a:blipFill>
            <a:blip r:embed="rId3"/>
            <a:stretch>
              <a:fillRect l="-13024" r="-14498"/>
            </a:stretch>
          </a:blipFill>
        </p:spPr>
        <p:txBody>
          <a:bodyPr/>
          <a:lstStyle/>
          <a:p>
            <a:endParaRPr lang="en-US"/>
          </a:p>
        </p:txBody>
      </p:sp>
      <p:sp>
        <p:nvSpPr>
          <p:cNvPr id="3" name="Freeform 3"/>
          <p:cNvSpPr/>
          <p:nvPr/>
        </p:nvSpPr>
        <p:spPr>
          <a:xfrm>
            <a:off x="7487702" y="2355630"/>
            <a:ext cx="805594" cy="1301970"/>
          </a:xfrm>
          <a:custGeom>
            <a:avLst/>
            <a:gdLst/>
            <a:ahLst/>
            <a:cxnLst/>
            <a:rect l="l" t="t" r="r" b="b"/>
            <a:pathLst>
              <a:path w="805594" h="1301970">
                <a:moveTo>
                  <a:pt x="0" y="0"/>
                </a:moveTo>
                <a:lnTo>
                  <a:pt x="805594" y="0"/>
                </a:lnTo>
                <a:lnTo>
                  <a:pt x="805594" y="1301970"/>
                </a:lnTo>
                <a:lnTo>
                  <a:pt x="0" y="1301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768890" y="1665067"/>
            <a:ext cx="1721156" cy="1120903"/>
          </a:xfrm>
          <a:custGeom>
            <a:avLst/>
            <a:gdLst/>
            <a:ahLst/>
            <a:cxnLst/>
            <a:rect l="l" t="t" r="r" b="b"/>
            <a:pathLst>
              <a:path w="1721156" h="1120903">
                <a:moveTo>
                  <a:pt x="0" y="0"/>
                </a:moveTo>
                <a:lnTo>
                  <a:pt x="1721156" y="0"/>
                </a:lnTo>
                <a:lnTo>
                  <a:pt x="1721156" y="1120903"/>
                </a:lnTo>
                <a:lnTo>
                  <a:pt x="0" y="1120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447150" y="616019"/>
            <a:ext cx="7040552" cy="642484"/>
          </a:xfrm>
          <a:prstGeom prst="rect">
            <a:avLst/>
          </a:prstGeom>
        </p:spPr>
        <p:txBody>
          <a:bodyPr lIns="0" tIns="0" rIns="0" bIns="0" rtlCol="0" anchor="t">
            <a:spAutoFit/>
          </a:bodyPr>
          <a:lstStyle/>
          <a:p>
            <a:pPr>
              <a:lnSpc>
                <a:spcPts val="4950"/>
              </a:lnSpc>
            </a:pPr>
            <a:r>
              <a:rPr lang="en-US" sz="4500">
                <a:solidFill>
                  <a:srgbClr val="DF892A"/>
                </a:solidFill>
                <a:latin typeface="Poppins Bold"/>
              </a:rPr>
              <a:t>Grantmaking Portal</a:t>
            </a:r>
          </a:p>
        </p:txBody>
      </p:sp>
      <p:sp>
        <p:nvSpPr>
          <p:cNvPr id="6" name="TextBox 6"/>
          <p:cNvSpPr txBox="1"/>
          <p:nvPr/>
        </p:nvSpPr>
        <p:spPr>
          <a:xfrm>
            <a:off x="703247" y="6764655"/>
            <a:ext cx="7608297" cy="281305"/>
          </a:xfrm>
          <a:prstGeom prst="rect">
            <a:avLst/>
          </a:prstGeom>
        </p:spPr>
        <p:txBody>
          <a:bodyPr lIns="0" tIns="0" rIns="0" bIns="0" rtlCol="0" anchor="t">
            <a:spAutoFit/>
          </a:bodyPr>
          <a:lstStyle/>
          <a:p>
            <a:pPr>
              <a:lnSpc>
                <a:spcPts val="2239"/>
              </a:lnSpc>
            </a:pPr>
            <a:r>
              <a:rPr lang="en-US" sz="1399">
                <a:solidFill>
                  <a:srgbClr val="162852"/>
                </a:solidFill>
                <a:latin typeface="Poppins"/>
              </a:rPr>
              <a:t>More details at: https://bethanylegacy.org</a:t>
            </a:r>
          </a:p>
        </p:txBody>
      </p:sp>
      <p:sp>
        <p:nvSpPr>
          <p:cNvPr id="7" name="Freeform 7"/>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8"/>
            <a:stretch>
              <a:fillRect b="-5846"/>
            </a:stretch>
          </a:blipFill>
        </p:spPr>
        <p:txBody>
          <a:bodyPr/>
          <a:lstStyle/>
          <a:p>
            <a:endParaRPr lang="en-US"/>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1520" y="1611963"/>
            <a:ext cx="7901729" cy="5076000"/>
          </a:xfrm>
          <a:custGeom>
            <a:avLst/>
            <a:gdLst/>
            <a:ahLst/>
            <a:cxnLst/>
            <a:rect l="l" t="t" r="r" b="b"/>
            <a:pathLst>
              <a:path w="7901729" h="5076000">
                <a:moveTo>
                  <a:pt x="0" y="0"/>
                </a:moveTo>
                <a:lnTo>
                  <a:pt x="7901729" y="0"/>
                </a:lnTo>
                <a:lnTo>
                  <a:pt x="7901729" y="5076000"/>
                </a:lnTo>
                <a:lnTo>
                  <a:pt x="0" y="5076000"/>
                </a:lnTo>
                <a:lnTo>
                  <a:pt x="0" y="0"/>
                </a:lnTo>
                <a:close/>
              </a:path>
            </a:pathLst>
          </a:custGeom>
          <a:blipFill>
            <a:blip r:embed="rId3"/>
            <a:stretch>
              <a:fillRect l="-21093" r="-26129" b="-16496"/>
            </a:stretch>
          </a:blipFill>
        </p:spPr>
        <p:txBody>
          <a:bodyPr/>
          <a:lstStyle/>
          <a:p>
            <a:endParaRPr lang="en-US"/>
          </a:p>
        </p:txBody>
      </p:sp>
      <p:sp>
        <p:nvSpPr>
          <p:cNvPr id="3" name="TextBox 3"/>
          <p:cNvSpPr txBox="1"/>
          <p:nvPr/>
        </p:nvSpPr>
        <p:spPr>
          <a:xfrm>
            <a:off x="447150" y="616019"/>
            <a:ext cx="7040552" cy="642484"/>
          </a:xfrm>
          <a:prstGeom prst="rect">
            <a:avLst/>
          </a:prstGeom>
        </p:spPr>
        <p:txBody>
          <a:bodyPr lIns="0" tIns="0" rIns="0" bIns="0" rtlCol="0" anchor="t">
            <a:spAutoFit/>
          </a:bodyPr>
          <a:lstStyle/>
          <a:p>
            <a:pPr>
              <a:lnSpc>
                <a:spcPts val="4950"/>
              </a:lnSpc>
            </a:pPr>
            <a:r>
              <a:rPr lang="en-US" sz="4500">
                <a:solidFill>
                  <a:srgbClr val="DF892A"/>
                </a:solidFill>
                <a:latin typeface="Poppins Bold"/>
              </a:rPr>
              <a:t>Account Sign In</a:t>
            </a:r>
          </a:p>
        </p:txBody>
      </p:sp>
      <p:sp>
        <p:nvSpPr>
          <p:cNvPr id="4" name="Freeform 4"/>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150" y="388620"/>
            <a:ext cx="7040552" cy="642484"/>
          </a:xfrm>
          <a:prstGeom prst="rect">
            <a:avLst/>
          </a:prstGeom>
        </p:spPr>
        <p:txBody>
          <a:bodyPr lIns="0" tIns="0" rIns="0" bIns="0" rtlCol="0" anchor="t">
            <a:spAutoFit/>
          </a:bodyPr>
          <a:lstStyle/>
          <a:p>
            <a:pPr>
              <a:lnSpc>
                <a:spcPts val="4950"/>
              </a:lnSpc>
            </a:pPr>
            <a:r>
              <a:rPr lang="en-US" sz="4500">
                <a:solidFill>
                  <a:srgbClr val="DF892A"/>
                </a:solidFill>
                <a:latin typeface="Poppins Bold"/>
              </a:rPr>
              <a:t>Account Sign In</a:t>
            </a:r>
          </a:p>
        </p:txBody>
      </p:sp>
      <p:sp>
        <p:nvSpPr>
          <p:cNvPr id="3" name="TextBox 3"/>
          <p:cNvSpPr txBox="1"/>
          <p:nvPr/>
        </p:nvSpPr>
        <p:spPr>
          <a:xfrm>
            <a:off x="917386" y="1329630"/>
            <a:ext cx="3520276"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Organization Information:</a:t>
            </a:r>
          </a:p>
        </p:txBody>
      </p:sp>
      <p:sp>
        <p:nvSpPr>
          <p:cNvPr id="4" name="TextBox 4"/>
          <p:cNvSpPr txBox="1"/>
          <p:nvPr/>
        </p:nvSpPr>
        <p:spPr>
          <a:xfrm>
            <a:off x="1201756" y="1608890"/>
            <a:ext cx="5815709" cy="1386205"/>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Organization Name</a:t>
            </a:r>
          </a:p>
          <a:p>
            <a:pPr marL="302259" lvl="1" indent="-151129">
              <a:lnSpc>
                <a:spcPts val="2239"/>
              </a:lnSpc>
              <a:buFont typeface="Arial"/>
              <a:buChar char="•"/>
            </a:pPr>
            <a:r>
              <a:rPr lang="en-US" sz="1399">
                <a:solidFill>
                  <a:srgbClr val="162852"/>
                </a:solidFill>
                <a:latin typeface="Poppins"/>
              </a:rPr>
              <a:t>EIN / Tax ID</a:t>
            </a:r>
          </a:p>
          <a:p>
            <a:pPr marL="302259" lvl="1" indent="-151129">
              <a:lnSpc>
                <a:spcPts val="2239"/>
              </a:lnSpc>
              <a:buFont typeface="Arial"/>
              <a:buChar char="•"/>
            </a:pPr>
            <a:r>
              <a:rPr lang="en-US" sz="1399">
                <a:solidFill>
                  <a:srgbClr val="162852"/>
                </a:solidFill>
                <a:latin typeface="Poppins"/>
              </a:rPr>
              <a:t>Telephone Number</a:t>
            </a:r>
          </a:p>
          <a:p>
            <a:pPr marL="302259" lvl="1" indent="-151129">
              <a:lnSpc>
                <a:spcPts val="2239"/>
              </a:lnSpc>
              <a:buFont typeface="Arial"/>
              <a:buChar char="•"/>
            </a:pPr>
            <a:r>
              <a:rPr lang="en-US" sz="1399">
                <a:solidFill>
                  <a:srgbClr val="162852"/>
                </a:solidFill>
                <a:latin typeface="Poppins"/>
              </a:rPr>
              <a:t>Address 1</a:t>
            </a:r>
          </a:p>
          <a:p>
            <a:pPr marL="302259" lvl="1" indent="-151129">
              <a:lnSpc>
                <a:spcPts val="2239"/>
              </a:lnSpc>
              <a:buFont typeface="Arial"/>
              <a:buChar char="•"/>
            </a:pPr>
            <a:r>
              <a:rPr lang="en-US" sz="1399">
                <a:solidFill>
                  <a:srgbClr val="162852"/>
                </a:solidFill>
                <a:latin typeface="Poppins"/>
              </a:rPr>
              <a:t>City, State, Postal Code</a:t>
            </a:r>
          </a:p>
        </p:txBody>
      </p:sp>
      <p:sp>
        <p:nvSpPr>
          <p:cNvPr id="5" name="TextBox 5"/>
          <p:cNvSpPr txBox="1"/>
          <p:nvPr/>
        </p:nvSpPr>
        <p:spPr>
          <a:xfrm>
            <a:off x="917386" y="3271320"/>
            <a:ext cx="3520276"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Individual Information:</a:t>
            </a:r>
          </a:p>
        </p:txBody>
      </p:sp>
      <p:sp>
        <p:nvSpPr>
          <p:cNvPr id="6" name="TextBox 6"/>
          <p:cNvSpPr txBox="1"/>
          <p:nvPr/>
        </p:nvSpPr>
        <p:spPr>
          <a:xfrm>
            <a:off x="1201756" y="3553895"/>
            <a:ext cx="4939508" cy="1938655"/>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First Name and Last Name</a:t>
            </a:r>
          </a:p>
          <a:p>
            <a:pPr marL="302259" lvl="1" indent="-151129">
              <a:lnSpc>
                <a:spcPts val="2239"/>
              </a:lnSpc>
              <a:buFont typeface="Arial"/>
              <a:buChar char="•"/>
            </a:pPr>
            <a:r>
              <a:rPr lang="en-US" sz="1399">
                <a:solidFill>
                  <a:srgbClr val="162852"/>
                </a:solidFill>
                <a:latin typeface="Poppins"/>
              </a:rPr>
              <a:t>Business Title</a:t>
            </a:r>
          </a:p>
          <a:p>
            <a:pPr marL="302259" lvl="1" indent="-151129">
              <a:lnSpc>
                <a:spcPts val="2239"/>
              </a:lnSpc>
              <a:buFont typeface="Arial"/>
              <a:buChar char="•"/>
            </a:pPr>
            <a:r>
              <a:rPr lang="en-US" sz="1399">
                <a:solidFill>
                  <a:srgbClr val="162852"/>
                </a:solidFill>
                <a:latin typeface="Poppins"/>
              </a:rPr>
              <a:t>Email / Username</a:t>
            </a:r>
          </a:p>
          <a:p>
            <a:pPr marL="302259" lvl="1" indent="-151129">
              <a:lnSpc>
                <a:spcPts val="2239"/>
              </a:lnSpc>
              <a:buFont typeface="Arial"/>
              <a:buChar char="•"/>
            </a:pPr>
            <a:r>
              <a:rPr lang="en-US" sz="1399">
                <a:solidFill>
                  <a:srgbClr val="162852"/>
                </a:solidFill>
                <a:latin typeface="Poppins"/>
              </a:rPr>
              <a:t>Email / Username Confirmation</a:t>
            </a:r>
          </a:p>
          <a:p>
            <a:pPr marL="302259" lvl="1" indent="-151129">
              <a:lnSpc>
                <a:spcPts val="2239"/>
              </a:lnSpc>
              <a:buFont typeface="Arial"/>
              <a:buChar char="•"/>
            </a:pPr>
            <a:r>
              <a:rPr lang="en-US" sz="1399">
                <a:solidFill>
                  <a:srgbClr val="162852"/>
                </a:solidFill>
                <a:latin typeface="Poppins"/>
              </a:rPr>
              <a:t>Telephone Number</a:t>
            </a:r>
          </a:p>
          <a:p>
            <a:pPr marL="302259" lvl="1" indent="-151129">
              <a:lnSpc>
                <a:spcPts val="2239"/>
              </a:lnSpc>
              <a:buFont typeface="Arial"/>
              <a:buChar char="•"/>
            </a:pPr>
            <a:r>
              <a:rPr lang="en-US" sz="1399">
                <a:solidFill>
                  <a:srgbClr val="162852"/>
                </a:solidFill>
                <a:latin typeface="Poppins"/>
              </a:rPr>
              <a:t>Address 1</a:t>
            </a:r>
          </a:p>
          <a:p>
            <a:pPr marL="302259" lvl="1" indent="-151129">
              <a:lnSpc>
                <a:spcPts val="2239"/>
              </a:lnSpc>
              <a:buFont typeface="Arial"/>
              <a:buChar char="•"/>
            </a:pPr>
            <a:r>
              <a:rPr lang="en-US" sz="1399">
                <a:solidFill>
                  <a:srgbClr val="162852"/>
                </a:solidFill>
                <a:latin typeface="Poppins"/>
              </a:rPr>
              <a:t>City, State, Postal Code</a:t>
            </a:r>
          </a:p>
        </p:txBody>
      </p:sp>
      <p:sp>
        <p:nvSpPr>
          <p:cNvPr id="7" name="TextBox 7"/>
          <p:cNvSpPr txBox="1"/>
          <p:nvPr/>
        </p:nvSpPr>
        <p:spPr>
          <a:xfrm>
            <a:off x="917386" y="5683050"/>
            <a:ext cx="4946651"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Executive Leadership Information:</a:t>
            </a:r>
          </a:p>
        </p:txBody>
      </p:sp>
      <p:sp>
        <p:nvSpPr>
          <p:cNvPr id="8" name="TextBox 8"/>
          <p:cNvSpPr txBox="1"/>
          <p:nvPr/>
        </p:nvSpPr>
        <p:spPr>
          <a:xfrm>
            <a:off x="1201756" y="5965625"/>
            <a:ext cx="4939508" cy="833755"/>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First Name and Last Name</a:t>
            </a:r>
          </a:p>
          <a:p>
            <a:pPr marL="302259" lvl="1" indent="-151129">
              <a:lnSpc>
                <a:spcPts val="2239"/>
              </a:lnSpc>
              <a:buFont typeface="Arial"/>
              <a:buChar char="•"/>
            </a:pPr>
            <a:r>
              <a:rPr lang="en-US" sz="1399">
                <a:solidFill>
                  <a:srgbClr val="162852"/>
                </a:solidFill>
                <a:latin typeface="Poppins"/>
              </a:rPr>
              <a:t>Business Title</a:t>
            </a:r>
          </a:p>
          <a:p>
            <a:pPr marL="302259" lvl="1" indent="-151129">
              <a:lnSpc>
                <a:spcPts val="2239"/>
              </a:lnSpc>
              <a:buFont typeface="Arial"/>
              <a:buChar char="•"/>
            </a:pPr>
            <a:r>
              <a:rPr lang="en-US" sz="1399">
                <a:solidFill>
                  <a:srgbClr val="162852"/>
                </a:solidFill>
                <a:latin typeface="Poppins"/>
              </a:rPr>
              <a:t>Email</a:t>
            </a:r>
          </a:p>
        </p:txBody>
      </p:sp>
      <p:sp>
        <p:nvSpPr>
          <p:cNvPr id="9" name="Freeform 9"/>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pic>
        <p:nvPicPr>
          <p:cNvPr id="6" name="Picture 5">
            <a:extLst>
              <a:ext uri="{FF2B5EF4-FFF2-40B4-BE49-F238E27FC236}">
                <a16:creationId xmlns:a16="http://schemas.microsoft.com/office/drawing/2014/main" id="{A5736A01-7E3E-FE85-150D-1B4319578297}"/>
              </a:ext>
            </a:extLst>
          </p:cNvPr>
          <p:cNvPicPr>
            <a:picLocks noChangeAspect="1"/>
          </p:cNvPicPr>
          <p:nvPr/>
        </p:nvPicPr>
        <p:blipFill rotWithShape="1">
          <a:blip r:embed="rId4"/>
          <a:srcRect l="12763" b="5339"/>
          <a:stretch/>
        </p:blipFill>
        <p:spPr>
          <a:xfrm>
            <a:off x="227730" y="1524000"/>
            <a:ext cx="9298139" cy="3886200"/>
          </a:xfrm>
          <a:prstGeom prst="rect">
            <a:avLst/>
          </a:prstGeom>
        </p:spPr>
      </p:pic>
      <p:sp>
        <p:nvSpPr>
          <p:cNvPr id="2" name="TextBox 2"/>
          <p:cNvSpPr txBox="1"/>
          <p:nvPr/>
        </p:nvSpPr>
        <p:spPr>
          <a:xfrm>
            <a:off x="447150" y="616019"/>
            <a:ext cx="7040552" cy="642484"/>
          </a:xfrm>
          <a:prstGeom prst="rect">
            <a:avLst/>
          </a:prstGeom>
        </p:spPr>
        <p:txBody>
          <a:bodyPr lIns="0" tIns="0" rIns="0" bIns="0" rtlCol="0" anchor="t">
            <a:spAutoFit/>
          </a:bodyPr>
          <a:lstStyle/>
          <a:p>
            <a:pPr>
              <a:lnSpc>
                <a:spcPts val="4950"/>
              </a:lnSpc>
            </a:pPr>
            <a:r>
              <a:rPr lang="en-US" sz="4500">
                <a:solidFill>
                  <a:srgbClr val="DF892A"/>
                </a:solidFill>
                <a:latin typeface="Poppins Bold"/>
              </a:rPr>
              <a:t>Application</a:t>
            </a:r>
          </a:p>
        </p:txBody>
      </p:sp>
      <p:sp>
        <p:nvSpPr>
          <p:cNvPr id="3" name="Rectangle 2">
            <a:extLst>
              <a:ext uri="{FF2B5EF4-FFF2-40B4-BE49-F238E27FC236}">
                <a16:creationId xmlns:a16="http://schemas.microsoft.com/office/drawing/2014/main" id="{0520C9CB-3384-7693-170C-8BE658AD1CDB}"/>
              </a:ext>
            </a:extLst>
          </p:cNvPr>
          <p:cNvSpPr/>
          <p:nvPr/>
        </p:nvSpPr>
        <p:spPr>
          <a:xfrm>
            <a:off x="447150" y="2667000"/>
            <a:ext cx="153405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t>ORG NAME</a:t>
            </a:r>
          </a:p>
        </p:txBody>
      </p:sp>
      <p:sp>
        <p:nvSpPr>
          <p:cNvPr id="5" name="Freeform 4">
            <a:extLst>
              <a:ext uri="{FF2B5EF4-FFF2-40B4-BE49-F238E27FC236}">
                <a16:creationId xmlns:a16="http://schemas.microsoft.com/office/drawing/2014/main" id="{60C30D66-F996-84D5-0DFD-FFE1C3A0F831}"/>
              </a:ext>
            </a:extLst>
          </p:cNvPr>
          <p:cNvSpPr/>
          <p:nvPr/>
        </p:nvSpPr>
        <p:spPr>
          <a:xfrm>
            <a:off x="8525023" y="3124200"/>
            <a:ext cx="1097491" cy="744562"/>
          </a:xfrm>
          <a:custGeom>
            <a:avLst/>
            <a:gdLst/>
            <a:ahLst/>
            <a:cxnLst/>
            <a:rect l="l" t="t" r="r" b="b"/>
            <a:pathLst>
              <a:path w="1721156" h="1120903">
                <a:moveTo>
                  <a:pt x="0" y="0"/>
                </a:moveTo>
                <a:lnTo>
                  <a:pt x="1721156" y="0"/>
                </a:lnTo>
                <a:lnTo>
                  <a:pt x="1721156" y="1120903"/>
                </a:lnTo>
                <a:lnTo>
                  <a:pt x="0" y="11209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3">
            <a:extLst>
              <a:ext uri="{FF2B5EF4-FFF2-40B4-BE49-F238E27FC236}">
                <a16:creationId xmlns:a16="http://schemas.microsoft.com/office/drawing/2014/main" id="{FA801135-5478-A60E-CAB4-1926AD6F4099}"/>
              </a:ext>
            </a:extLst>
          </p:cNvPr>
          <p:cNvSpPr/>
          <p:nvPr/>
        </p:nvSpPr>
        <p:spPr>
          <a:xfrm>
            <a:off x="9143999" y="3624262"/>
            <a:ext cx="579259" cy="1023938"/>
          </a:xfrm>
          <a:custGeom>
            <a:avLst/>
            <a:gdLst/>
            <a:ahLst/>
            <a:cxnLst/>
            <a:rect l="l" t="t" r="r" b="b"/>
            <a:pathLst>
              <a:path w="805594" h="1301970">
                <a:moveTo>
                  <a:pt x="0" y="0"/>
                </a:moveTo>
                <a:lnTo>
                  <a:pt x="805594" y="0"/>
                </a:lnTo>
                <a:lnTo>
                  <a:pt x="805594" y="1301970"/>
                </a:lnTo>
                <a:lnTo>
                  <a:pt x="0" y="1301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8458284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sp>
        <p:nvSpPr>
          <p:cNvPr id="3" name="Freeform 3"/>
          <p:cNvSpPr/>
          <p:nvPr/>
        </p:nvSpPr>
        <p:spPr>
          <a:xfrm>
            <a:off x="420163" y="1890701"/>
            <a:ext cx="8913275" cy="3533798"/>
          </a:xfrm>
          <a:custGeom>
            <a:avLst/>
            <a:gdLst/>
            <a:ahLst/>
            <a:cxnLst/>
            <a:rect l="l" t="t" r="r" b="b"/>
            <a:pathLst>
              <a:path w="8913275" h="3533798">
                <a:moveTo>
                  <a:pt x="0" y="0"/>
                </a:moveTo>
                <a:lnTo>
                  <a:pt x="8913274" y="0"/>
                </a:lnTo>
                <a:lnTo>
                  <a:pt x="8913274" y="3533798"/>
                </a:lnTo>
                <a:lnTo>
                  <a:pt x="0" y="3533798"/>
                </a:lnTo>
                <a:lnTo>
                  <a:pt x="0" y="0"/>
                </a:lnTo>
                <a:close/>
              </a:path>
            </a:pathLst>
          </a:custGeom>
          <a:blipFill>
            <a:blip r:embed="rId4"/>
            <a:stretch>
              <a:fillRect/>
            </a:stretch>
          </a:blipFill>
        </p:spPr>
        <p:txBody>
          <a:bodyPr/>
          <a:lstStyle/>
          <a:p>
            <a:endParaRPr lang="en-US"/>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pic>
        <p:nvPicPr>
          <p:cNvPr id="9" name="Picture 8">
            <a:extLst>
              <a:ext uri="{FF2B5EF4-FFF2-40B4-BE49-F238E27FC236}">
                <a16:creationId xmlns:a16="http://schemas.microsoft.com/office/drawing/2014/main" id="{C390A2CA-FAE7-9DAF-7525-2C8535358206}"/>
              </a:ext>
            </a:extLst>
          </p:cNvPr>
          <p:cNvPicPr>
            <a:picLocks noChangeAspect="1"/>
          </p:cNvPicPr>
          <p:nvPr/>
        </p:nvPicPr>
        <p:blipFill>
          <a:blip r:embed="rId4"/>
          <a:stretch>
            <a:fillRect/>
          </a:stretch>
        </p:blipFill>
        <p:spPr>
          <a:xfrm>
            <a:off x="381000" y="1447800"/>
            <a:ext cx="9154050" cy="3962400"/>
          </a:xfrm>
          <a:prstGeom prst="rect">
            <a:avLst/>
          </a:prstGeom>
        </p:spPr>
      </p:pic>
      <p:sp>
        <p:nvSpPr>
          <p:cNvPr id="2" name="TextBox 2"/>
          <p:cNvSpPr txBox="1"/>
          <p:nvPr/>
        </p:nvSpPr>
        <p:spPr>
          <a:xfrm>
            <a:off x="447150" y="616019"/>
            <a:ext cx="7040552" cy="642484"/>
          </a:xfrm>
          <a:prstGeom prst="rect">
            <a:avLst/>
          </a:prstGeom>
        </p:spPr>
        <p:txBody>
          <a:bodyPr lIns="0" tIns="0" rIns="0" bIns="0" rtlCol="0" anchor="t">
            <a:spAutoFit/>
          </a:bodyPr>
          <a:lstStyle/>
          <a:p>
            <a:pPr>
              <a:lnSpc>
                <a:spcPts val="4950"/>
              </a:lnSpc>
            </a:pPr>
            <a:r>
              <a:rPr lang="en-US" sz="4500">
                <a:solidFill>
                  <a:srgbClr val="DF892A"/>
                </a:solidFill>
                <a:latin typeface="Poppins Bold"/>
              </a:rPr>
              <a:t>Applicant Dashboard</a:t>
            </a:r>
          </a:p>
        </p:txBody>
      </p:sp>
      <p:sp>
        <p:nvSpPr>
          <p:cNvPr id="3" name="Rectangle 2">
            <a:extLst>
              <a:ext uri="{FF2B5EF4-FFF2-40B4-BE49-F238E27FC236}">
                <a16:creationId xmlns:a16="http://schemas.microsoft.com/office/drawing/2014/main" id="{0520C9CB-3384-7693-170C-8BE658AD1CDB}"/>
              </a:ext>
            </a:extLst>
          </p:cNvPr>
          <p:cNvSpPr/>
          <p:nvPr/>
        </p:nvSpPr>
        <p:spPr>
          <a:xfrm>
            <a:off x="533400" y="2265485"/>
            <a:ext cx="20574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t>ORG NAME</a:t>
            </a:r>
          </a:p>
        </p:txBody>
      </p:sp>
      <p:sp>
        <p:nvSpPr>
          <p:cNvPr id="10" name="Rectangle 9">
            <a:extLst>
              <a:ext uri="{FF2B5EF4-FFF2-40B4-BE49-F238E27FC236}">
                <a16:creationId xmlns:a16="http://schemas.microsoft.com/office/drawing/2014/main" id="{F728E566-A734-9061-B5CB-5CFB5F5E611C}"/>
              </a:ext>
            </a:extLst>
          </p:cNvPr>
          <p:cNvSpPr/>
          <p:nvPr/>
        </p:nvSpPr>
        <p:spPr>
          <a:xfrm>
            <a:off x="2693377" y="3572973"/>
            <a:ext cx="2165838" cy="306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1FDF2742-1D03-F215-75A8-F1C7FE24D33F}"/>
              </a:ext>
            </a:extLst>
          </p:cNvPr>
          <p:cNvSpPr/>
          <p:nvPr/>
        </p:nvSpPr>
        <p:spPr>
          <a:xfrm>
            <a:off x="1110762" y="3277699"/>
            <a:ext cx="2165838" cy="3062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CBEACA6-5CB9-F0F0-296B-20EAFA8FB9B0}"/>
              </a:ext>
            </a:extLst>
          </p:cNvPr>
          <p:cNvSpPr/>
          <p:nvPr/>
        </p:nvSpPr>
        <p:spPr>
          <a:xfrm>
            <a:off x="3124200" y="4547636"/>
            <a:ext cx="1905000" cy="2529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BA502094-4EA7-E7E1-3654-5ABA7B89C9CC}"/>
              </a:ext>
            </a:extLst>
          </p:cNvPr>
          <p:cNvSpPr/>
          <p:nvPr/>
        </p:nvSpPr>
        <p:spPr>
          <a:xfrm>
            <a:off x="838200" y="2985101"/>
            <a:ext cx="20574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t>PROJECT NAME</a:t>
            </a:r>
          </a:p>
        </p:txBody>
      </p:sp>
    </p:spTree>
    <p:extLst>
      <p:ext uri="{BB962C8B-B14F-4D97-AF65-F5344CB8AC3E}">
        <p14:creationId xmlns:p14="http://schemas.microsoft.com/office/powerpoint/2010/main" val="6481789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150" y="616019"/>
            <a:ext cx="7040552"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Pre-Application</a:t>
            </a:r>
          </a:p>
        </p:txBody>
      </p:sp>
      <p:sp>
        <p:nvSpPr>
          <p:cNvPr id="3" name="TextBox 3"/>
          <p:cNvSpPr txBox="1"/>
          <p:nvPr/>
        </p:nvSpPr>
        <p:spPr>
          <a:xfrm>
            <a:off x="940597" y="1656453"/>
            <a:ext cx="7872407" cy="4204971"/>
          </a:xfrm>
          <a:prstGeom prst="rect">
            <a:avLst/>
          </a:prstGeom>
        </p:spPr>
        <p:txBody>
          <a:bodyPr lIns="0" tIns="0" rIns="0" bIns="0" rtlCol="0" anchor="t">
            <a:spAutoFit/>
          </a:bodyPr>
          <a:lstStyle/>
          <a:p>
            <a:pPr>
              <a:lnSpc>
                <a:spcPts val="2559"/>
              </a:lnSpc>
            </a:pPr>
            <a:r>
              <a:rPr lang="en-US" sz="1599">
                <a:solidFill>
                  <a:srgbClr val="162852"/>
                </a:solidFill>
                <a:latin typeface="Poppins"/>
              </a:rPr>
              <a:t>This year, a new pre-application process has been introduced to confirm that the request complies with the guidelines and requirements before the grant seeker proceeds with a full application. </a:t>
            </a:r>
          </a:p>
          <a:p>
            <a:pPr>
              <a:lnSpc>
                <a:spcPts val="2559"/>
              </a:lnSpc>
            </a:pPr>
            <a:endParaRPr lang="en-US" sz="1599">
              <a:solidFill>
                <a:srgbClr val="162852"/>
              </a:solidFill>
              <a:latin typeface="Poppins"/>
            </a:endParaRPr>
          </a:p>
          <a:p>
            <a:pPr>
              <a:lnSpc>
                <a:spcPts val="2559"/>
              </a:lnSpc>
            </a:pPr>
            <a:r>
              <a:rPr lang="en-US" sz="1599">
                <a:solidFill>
                  <a:srgbClr val="162852"/>
                </a:solidFill>
                <a:latin typeface="Poppins"/>
              </a:rPr>
              <a:t>This change will lead to:</a:t>
            </a:r>
          </a:p>
          <a:p>
            <a:pPr marL="345438" lvl="1" indent="-172719">
              <a:lnSpc>
                <a:spcPts val="2559"/>
              </a:lnSpc>
              <a:buFont typeface="Arial"/>
              <a:buChar char="•"/>
            </a:pPr>
            <a:r>
              <a:rPr lang="en-US" sz="1599">
                <a:solidFill>
                  <a:srgbClr val="162852"/>
                </a:solidFill>
                <a:latin typeface="Poppins"/>
              </a:rPr>
              <a:t>Quicker eligibility verifications</a:t>
            </a:r>
          </a:p>
          <a:p>
            <a:pPr marL="345438" lvl="1" indent="-172719">
              <a:lnSpc>
                <a:spcPts val="2559"/>
              </a:lnSpc>
              <a:buFont typeface="Arial"/>
              <a:buChar char="•"/>
            </a:pPr>
            <a:r>
              <a:rPr lang="en-US" sz="1599">
                <a:solidFill>
                  <a:srgbClr val="162852"/>
                </a:solidFill>
                <a:latin typeface="Poppins"/>
              </a:rPr>
              <a:t>Increased coaching and support</a:t>
            </a:r>
          </a:p>
          <a:p>
            <a:pPr marL="345438" lvl="1" indent="-172719">
              <a:lnSpc>
                <a:spcPts val="2559"/>
              </a:lnSpc>
              <a:buFont typeface="Arial"/>
              <a:buChar char="•"/>
            </a:pPr>
            <a:r>
              <a:rPr lang="en-US" sz="1599">
                <a:solidFill>
                  <a:srgbClr val="162852"/>
                </a:solidFill>
                <a:latin typeface="Poppins"/>
              </a:rPr>
              <a:t>Improved efficiency</a:t>
            </a:r>
          </a:p>
          <a:p>
            <a:pPr>
              <a:lnSpc>
                <a:spcPts val="2559"/>
              </a:lnSpc>
            </a:pPr>
            <a:endParaRPr lang="en-US" sz="1599">
              <a:solidFill>
                <a:srgbClr val="162852"/>
              </a:solidFill>
              <a:latin typeface="Poppins"/>
            </a:endParaRPr>
          </a:p>
          <a:p>
            <a:pPr>
              <a:lnSpc>
                <a:spcPts val="2559"/>
              </a:lnSpc>
            </a:pPr>
            <a:r>
              <a:rPr lang="en-US" sz="1599">
                <a:solidFill>
                  <a:srgbClr val="162852"/>
                </a:solidFill>
                <a:latin typeface="Poppins"/>
              </a:rPr>
              <a:t>If the request meets the eligibility criteria and funding priorities, the organization will be asked to submit a complete application. Responses from the pre-application will be transferred to the full application to avoid duplicate efforts and can be adjusted during that stage.</a:t>
            </a:r>
          </a:p>
        </p:txBody>
      </p:sp>
      <p:sp>
        <p:nvSpPr>
          <p:cNvPr id="4" name="Freeform 4"/>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192" y="1800817"/>
            <a:ext cx="7872407" cy="3319780"/>
          </a:xfrm>
          <a:prstGeom prst="rect">
            <a:avLst/>
          </a:prstGeom>
        </p:spPr>
        <p:txBody>
          <a:bodyPr lIns="0" tIns="0" rIns="0" bIns="0" rtlCol="0" anchor="t">
            <a:spAutoFit/>
          </a:bodyPr>
          <a:lstStyle/>
          <a:p>
            <a:pPr>
              <a:lnSpc>
                <a:spcPts val="2239"/>
              </a:lnSpc>
            </a:pPr>
            <a:r>
              <a:rPr lang="en-US" sz="1399">
                <a:solidFill>
                  <a:srgbClr val="162852"/>
                </a:solidFill>
                <a:latin typeface="Poppins"/>
              </a:rPr>
              <a:t>We require a detailed budget for the whole project that outlines all expenses including overhead AND all confirmed and requested sources of income for projects, including the requested funding from Bethany Legacy.</a:t>
            </a:r>
          </a:p>
          <a:p>
            <a:pPr>
              <a:lnSpc>
                <a:spcPts val="2239"/>
              </a:lnSpc>
            </a:pPr>
            <a:endParaRPr lang="en-US" sz="1399">
              <a:solidFill>
                <a:srgbClr val="162852"/>
              </a:solidFill>
              <a:latin typeface="Poppins"/>
            </a:endParaRPr>
          </a:p>
          <a:p>
            <a:pPr>
              <a:lnSpc>
                <a:spcPts val="2239"/>
              </a:lnSpc>
            </a:pPr>
            <a:r>
              <a:rPr lang="en-US" sz="1399">
                <a:solidFill>
                  <a:srgbClr val="162852"/>
                </a:solidFill>
                <a:latin typeface="Poppins"/>
              </a:rPr>
              <a:t>We expect budgets to</a:t>
            </a:r>
          </a:p>
          <a:p>
            <a:pPr marL="302259" lvl="1" indent="-151129">
              <a:lnSpc>
                <a:spcPts val="2239"/>
              </a:lnSpc>
              <a:buFont typeface="Arial"/>
              <a:buChar char="•"/>
            </a:pPr>
            <a:r>
              <a:rPr lang="en-US" sz="1399">
                <a:solidFill>
                  <a:srgbClr val="162852"/>
                </a:solidFill>
                <a:latin typeface="Poppins"/>
              </a:rPr>
              <a:t>Be clear</a:t>
            </a:r>
          </a:p>
          <a:p>
            <a:pPr marL="302259" lvl="1" indent="-151129">
              <a:lnSpc>
                <a:spcPts val="2239"/>
              </a:lnSpc>
              <a:buFont typeface="Arial"/>
              <a:buChar char="•"/>
            </a:pPr>
            <a:r>
              <a:rPr lang="en-US" sz="1399">
                <a:solidFill>
                  <a:srgbClr val="162852"/>
                </a:solidFill>
                <a:latin typeface="Poppins"/>
              </a:rPr>
              <a:t>Be detailed</a:t>
            </a:r>
          </a:p>
          <a:p>
            <a:pPr marL="302259" lvl="1" indent="-151129">
              <a:lnSpc>
                <a:spcPts val="2239"/>
              </a:lnSpc>
              <a:buFont typeface="Arial"/>
              <a:buChar char="•"/>
            </a:pPr>
            <a:r>
              <a:rPr lang="en-US" sz="1399">
                <a:solidFill>
                  <a:srgbClr val="162852"/>
                </a:solidFill>
                <a:latin typeface="Poppins"/>
              </a:rPr>
              <a:t>Outline all expenses and revenue (such as other sources of funding)</a:t>
            </a:r>
          </a:p>
          <a:p>
            <a:pPr marL="302259" lvl="1" indent="-151129">
              <a:lnSpc>
                <a:spcPts val="2239"/>
              </a:lnSpc>
              <a:buFont typeface="Arial"/>
              <a:buChar char="•"/>
            </a:pPr>
            <a:r>
              <a:rPr lang="en-US" sz="1399">
                <a:solidFill>
                  <a:srgbClr val="162852"/>
                </a:solidFill>
                <a:latin typeface="Poppins"/>
              </a:rPr>
              <a:t>And may include reasonable indirect or overhead costs</a:t>
            </a:r>
          </a:p>
          <a:p>
            <a:pPr>
              <a:lnSpc>
                <a:spcPts val="2239"/>
              </a:lnSpc>
            </a:pPr>
            <a:endParaRPr lang="en-US" sz="1399">
              <a:solidFill>
                <a:srgbClr val="162852"/>
              </a:solidFill>
              <a:latin typeface="Poppins"/>
            </a:endParaRPr>
          </a:p>
          <a:p>
            <a:pPr>
              <a:lnSpc>
                <a:spcPts val="2239"/>
              </a:lnSpc>
            </a:pPr>
            <a:r>
              <a:rPr lang="en-US" sz="1399">
                <a:solidFill>
                  <a:srgbClr val="162852"/>
                </a:solidFill>
                <a:latin typeface="Poppins"/>
              </a:rPr>
              <a:t>Although it is not mandatory, we've designed several budget templates for your convenience!</a:t>
            </a:r>
          </a:p>
        </p:txBody>
      </p:sp>
      <p:sp>
        <p:nvSpPr>
          <p:cNvPr id="3" name="Freeform 3"/>
          <p:cNvSpPr/>
          <p:nvPr/>
        </p:nvSpPr>
        <p:spPr>
          <a:xfrm>
            <a:off x="248752" y="5453972"/>
            <a:ext cx="8517287" cy="811686"/>
          </a:xfrm>
          <a:custGeom>
            <a:avLst/>
            <a:gdLst/>
            <a:ahLst/>
            <a:cxnLst/>
            <a:rect l="l" t="t" r="r" b="b"/>
            <a:pathLst>
              <a:path w="8517287" h="811686">
                <a:moveTo>
                  <a:pt x="0" y="0"/>
                </a:moveTo>
                <a:lnTo>
                  <a:pt x="8517286" y="0"/>
                </a:lnTo>
                <a:lnTo>
                  <a:pt x="8517286" y="811685"/>
                </a:lnTo>
                <a:lnTo>
                  <a:pt x="0" y="81168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47150" y="616019"/>
            <a:ext cx="7040552"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Budget Templates</a:t>
            </a:r>
          </a:p>
        </p:txBody>
      </p:sp>
      <p:sp>
        <p:nvSpPr>
          <p:cNvPr id="5" name="TextBox 5"/>
          <p:cNvSpPr txBox="1"/>
          <p:nvPr/>
        </p:nvSpPr>
        <p:spPr>
          <a:xfrm>
            <a:off x="447150" y="6507480"/>
            <a:ext cx="7608297" cy="281305"/>
          </a:xfrm>
          <a:prstGeom prst="rect">
            <a:avLst/>
          </a:prstGeom>
        </p:spPr>
        <p:txBody>
          <a:bodyPr lIns="0" tIns="0" rIns="0" bIns="0" rtlCol="0" anchor="t">
            <a:spAutoFit/>
          </a:bodyPr>
          <a:lstStyle/>
          <a:p>
            <a:pPr>
              <a:lnSpc>
                <a:spcPts val="2239"/>
              </a:lnSpc>
            </a:pPr>
            <a:r>
              <a:rPr lang="en-US" sz="1399">
                <a:solidFill>
                  <a:srgbClr val="162852"/>
                </a:solidFill>
                <a:latin typeface="Poppins"/>
              </a:rPr>
              <a:t>Templates can be found here: </a:t>
            </a:r>
            <a:r>
              <a:rPr lang="en-US" sz="1399" u="sng">
                <a:solidFill>
                  <a:srgbClr val="162852"/>
                </a:solidFill>
                <a:latin typeface="Poppins"/>
                <a:hlinkClick r:id="rId4" tooltip="https://bethanylegacy.org/budget-templates/"/>
              </a:rPr>
              <a:t>https://bethanylegacy.org/grant-making/</a:t>
            </a:r>
          </a:p>
        </p:txBody>
      </p:sp>
      <p:sp>
        <p:nvSpPr>
          <p:cNvPr id="6" name="Freeform 6"/>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5"/>
            <a:stretch>
              <a:fillRect b="-5846"/>
            </a:stretch>
          </a:blipFill>
        </p:spPr>
        <p:txBody>
          <a:bodyPr/>
          <a:lstStyle/>
          <a:p>
            <a:endParaRPr lang="en-US"/>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F2599-AE33-8F4F-A3DD-6EF3A91C04FE}"/>
              </a:ext>
            </a:extLst>
          </p:cNvPr>
          <p:cNvPicPr>
            <a:picLocks noChangeAspect="1"/>
          </p:cNvPicPr>
          <p:nvPr/>
        </p:nvPicPr>
        <p:blipFill>
          <a:blip r:embed="rId3"/>
          <a:stretch>
            <a:fillRect/>
          </a:stretch>
        </p:blipFill>
        <p:spPr>
          <a:xfrm>
            <a:off x="1965158" y="135852"/>
            <a:ext cx="5823284" cy="7043496"/>
          </a:xfrm>
          <a:prstGeom prst="rect">
            <a:avLst/>
          </a:prstGeom>
        </p:spPr>
      </p:pic>
      <p:sp>
        <p:nvSpPr>
          <p:cNvPr id="4" name="Freeform 6">
            <a:extLst>
              <a:ext uri="{FF2B5EF4-FFF2-40B4-BE49-F238E27FC236}">
                <a16:creationId xmlns:a16="http://schemas.microsoft.com/office/drawing/2014/main" id="{55216E82-E44B-E2DF-C8D6-60CE84052A66}"/>
              </a:ext>
            </a:extLst>
          </p:cNvPr>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extLst>
      <p:ext uri="{BB962C8B-B14F-4D97-AF65-F5344CB8AC3E}">
        <p14:creationId xmlns:p14="http://schemas.microsoft.com/office/powerpoint/2010/main" val="12573082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55216E82-E44B-E2DF-C8D6-60CE84052A66}"/>
              </a:ext>
            </a:extLst>
          </p:cNvPr>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pic>
        <p:nvPicPr>
          <p:cNvPr id="5" name="Picture 4">
            <a:extLst>
              <a:ext uri="{FF2B5EF4-FFF2-40B4-BE49-F238E27FC236}">
                <a16:creationId xmlns:a16="http://schemas.microsoft.com/office/drawing/2014/main" id="{CD27A8BB-0C1C-72AB-9479-AE5A42A776A1}"/>
              </a:ext>
            </a:extLst>
          </p:cNvPr>
          <p:cNvPicPr>
            <a:picLocks noChangeAspect="1"/>
          </p:cNvPicPr>
          <p:nvPr/>
        </p:nvPicPr>
        <p:blipFill>
          <a:blip r:embed="rId4"/>
          <a:stretch>
            <a:fillRect/>
          </a:stretch>
        </p:blipFill>
        <p:spPr>
          <a:xfrm>
            <a:off x="416004" y="151911"/>
            <a:ext cx="8440328" cy="7011378"/>
          </a:xfrm>
          <a:prstGeom prst="rect">
            <a:avLst/>
          </a:prstGeom>
        </p:spPr>
      </p:pic>
    </p:spTree>
    <p:extLst>
      <p:ext uri="{BB962C8B-B14F-4D97-AF65-F5344CB8AC3E}">
        <p14:creationId xmlns:p14="http://schemas.microsoft.com/office/powerpoint/2010/main" val="139219853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869" y="291685"/>
            <a:ext cx="8783863" cy="1095375"/>
          </a:xfrm>
          <a:prstGeom prst="rect">
            <a:avLst/>
          </a:prstGeom>
        </p:spPr>
        <p:txBody>
          <a:bodyPr lIns="0" tIns="0" rIns="0" bIns="0" rtlCol="0" anchor="t">
            <a:spAutoFit/>
          </a:bodyPr>
          <a:lstStyle/>
          <a:p>
            <a:pPr algn="ctr">
              <a:lnSpc>
                <a:spcPts val="8400"/>
              </a:lnSpc>
            </a:pPr>
            <a:r>
              <a:rPr lang="en-US" sz="6000">
                <a:solidFill>
                  <a:srgbClr val="DF892A"/>
                </a:solidFill>
                <a:latin typeface="Poppins Bold"/>
              </a:rPr>
              <a:t>Questions</a:t>
            </a:r>
          </a:p>
        </p:txBody>
      </p:sp>
      <p:sp>
        <p:nvSpPr>
          <p:cNvPr id="3" name="TextBox 3"/>
          <p:cNvSpPr txBox="1"/>
          <p:nvPr/>
        </p:nvSpPr>
        <p:spPr>
          <a:xfrm>
            <a:off x="225464" y="1620614"/>
            <a:ext cx="4928546" cy="2492375"/>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As we go through the presentation feel free to raise your hand or fill out this survey!</a:t>
            </a:r>
          </a:p>
        </p:txBody>
      </p:sp>
      <p:sp>
        <p:nvSpPr>
          <p:cNvPr id="4" name="Freeform 4"/>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grpSp>
        <p:nvGrpSpPr>
          <p:cNvPr id="5" name="Group 5"/>
          <p:cNvGrpSpPr/>
          <p:nvPr/>
        </p:nvGrpSpPr>
        <p:grpSpPr>
          <a:xfrm>
            <a:off x="5369489" y="1725389"/>
            <a:ext cx="4041697" cy="4041697"/>
            <a:chOff x="0" y="0"/>
            <a:chExt cx="5388930" cy="5388930"/>
          </a:xfrm>
        </p:grpSpPr>
        <p:sp>
          <p:nvSpPr>
            <p:cNvPr id="6" name="Freeform 6"/>
            <p:cNvSpPr/>
            <p:nvPr/>
          </p:nvSpPr>
          <p:spPr>
            <a:xfrm>
              <a:off x="0" y="0"/>
              <a:ext cx="5388930" cy="5388930"/>
            </a:xfrm>
            <a:custGeom>
              <a:avLst/>
              <a:gdLst/>
              <a:ahLst/>
              <a:cxnLst/>
              <a:rect l="l" t="t" r="r" b="b"/>
              <a:pathLst>
                <a:path w="5388930" h="5388930">
                  <a:moveTo>
                    <a:pt x="0" y="0"/>
                  </a:moveTo>
                  <a:lnTo>
                    <a:pt x="5388930" y="0"/>
                  </a:lnTo>
                  <a:lnTo>
                    <a:pt x="5388930" y="5388930"/>
                  </a:lnTo>
                  <a:lnTo>
                    <a:pt x="0" y="5388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516985" y="4611386"/>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Tree>
    <p:extLst>
      <p:ext uri="{BB962C8B-B14F-4D97-AF65-F5344CB8AC3E}">
        <p14:creationId xmlns:p14="http://schemas.microsoft.com/office/powerpoint/2010/main" val="399847274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6437" y="2896516"/>
            <a:ext cx="8480727" cy="1517641"/>
          </a:xfrm>
          <a:prstGeom prst="rect">
            <a:avLst/>
          </a:prstGeom>
        </p:spPr>
        <p:txBody>
          <a:bodyPr lIns="0" tIns="0" rIns="0" bIns="0" rtlCol="0" anchor="t">
            <a:spAutoFit/>
          </a:bodyPr>
          <a:lstStyle/>
          <a:p>
            <a:pPr>
              <a:lnSpc>
                <a:spcPts val="10999"/>
              </a:lnSpc>
            </a:pPr>
            <a:r>
              <a:rPr lang="en-US" sz="9999">
                <a:solidFill>
                  <a:srgbClr val="DF892A"/>
                </a:solidFill>
                <a:latin typeface="Poppins Bold"/>
              </a:rPr>
              <a:t>the approval</a:t>
            </a:r>
          </a:p>
        </p:txBody>
      </p:sp>
      <p:sp>
        <p:nvSpPr>
          <p:cNvPr id="3" name="Freeform 3"/>
          <p:cNvSpPr/>
          <p:nvPr/>
        </p:nvSpPr>
        <p:spPr>
          <a:xfrm>
            <a:off x="529817" y="4964344"/>
            <a:ext cx="8693966" cy="695517"/>
          </a:xfrm>
          <a:custGeom>
            <a:avLst/>
            <a:gdLst/>
            <a:ahLst/>
            <a:cxnLst/>
            <a:rect l="l" t="t" r="r" b="b"/>
            <a:pathLst>
              <a:path w="8693966" h="695517">
                <a:moveTo>
                  <a:pt x="0" y="0"/>
                </a:moveTo>
                <a:lnTo>
                  <a:pt x="8693966" y="0"/>
                </a:lnTo>
                <a:lnTo>
                  <a:pt x="8693966" y="695517"/>
                </a:lnTo>
                <a:lnTo>
                  <a:pt x="0" y="695517"/>
                </a:lnTo>
                <a:lnTo>
                  <a:pt x="0" y="0"/>
                </a:lnTo>
                <a:close/>
              </a:path>
            </a:pathLst>
          </a:custGeom>
          <a:blipFill>
            <a:blip r:embed="rId3"/>
            <a:stretch>
              <a:fillRect/>
            </a:stretch>
          </a:blipFill>
        </p:spPr>
        <p:txBody>
          <a:bodyPr/>
          <a:lstStyle/>
          <a:p>
            <a:endParaRPr lang="en-US"/>
          </a:p>
        </p:txBody>
      </p:sp>
      <p:sp>
        <p:nvSpPr>
          <p:cNvPr id="4" name="Freeform 4"/>
          <p:cNvSpPr/>
          <p:nvPr/>
        </p:nvSpPr>
        <p:spPr>
          <a:xfrm>
            <a:off x="529817" y="1650812"/>
            <a:ext cx="8693966" cy="695517"/>
          </a:xfrm>
          <a:custGeom>
            <a:avLst/>
            <a:gdLst/>
            <a:ahLst/>
            <a:cxnLst/>
            <a:rect l="l" t="t" r="r" b="b"/>
            <a:pathLst>
              <a:path w="8693966" h="695517">
                <a:moveTo>
                  <a:pt x="0" y="0"/>
                </a:moveTo>
                <a:lnTo>
                  <a:pt x="8693966" y="0"/>
                </a:lnTo>
                <a:lnTo>
                  <a:pt x="8693966" y="695517"/>
                </a:lnTo>
                <a:lnTo>
                  <a:pt x="0" y="695517"/>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8971" y="3978691"/>
            <a:ext cx="541302" cy="518973"/>
          </a:xfrm>
          <a:custGeom>
            <a:avLst/>
            <a:gdLst/>
            <a:ahLst/>
            <a:cxnLst/>
            <a:rect l="l" t="t" r="r" b="b"/>
            <a:pathLst>
              <a:path w="541302" h="518973">
                <a:moveTo>
                  <a:pt x="0" y="0"/>
                </a:moveTo>
                <a:lnTo>
                  <a:pt x="541302" y="0"/>
                </a:lnTo>
                <a:lnTo>
                  <a:pt x="541302" y="518973"/>
                </a:lnTo>
                <a:lnTo>
                  <a:pt x="0" y="5189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585252" y="2183638"/>
            <a:ext cx="541302" cy="519199"/>
          </a:xfrm>
          <a:custGeom>
            <a:avLst/>
            <a:gdLst/>
            <a:ahLst/>
            <a:cxnLst/>
            <a:rect l="l" t="t" r="r" b="b"/>
            <a:pathLst>
              <a:path w="541302" h="519199">
                <a:moveTo>
                  <a:pt x="0" y="0"/>
                </a:moveTo>
                <a:lnTo>
                  <a:pt x="541302" y="0"/>
                </a:lnTo>
                <a:lnTo>
                  <a:pt x="541302" y="519199"/>
                </a:lnTo>
                <a:lnTo>
                  <a:pt x="0" y="519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598971" y="5497519"/>
            <a:ext cx="541302" cy="519199"/>
          </a:xfrm>
          <a:custGeom>
            <a:avLst/>
            <a:gdLst/>
            <a:ahLst/>
            <a:cxnLst/>
            <a:rect l="l" t="t" r="r" b="b"/>
            <a:pathLst>
              <a:path w="541302" h="519199">
                <a:moveTo>
                  <a:pt x="0" y="0"/>
                </a:moveTo>
                <a:lnTo>
                  <a:pt x="541302" y="0"/>
                </a:lnTo>
                <a:lnTo>
                  <a:pt x="541302" y="519199"/>
                </a:lnTo>
                <a:lnTo>
                  <a:pt x="0" y="5191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585252" y="731520"/>
            <a:ext cx="7040552"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Steps After Approval</a:t>
            </a:r>
          </a:p>
        </p:txBody>
      </p:sp>
      <p:sp>
        <p:nvSpPr>
          <p:cNvPr id="6" name="TextBox 6"/>
          <p:cNvSpPr txBox="1"/>
          <p:nvPr/>
        </p:nvSpPr>
        <p:spPr>
          <a:xfrm>
            <a:off x="1349349" y="2107438"/>
            <a:ext cx="6345505" cy="1386205"/>
          </a:xfrm>
          <a:prstGeom prst="rect">
            <a:avLst/>
          </a:prstGeom>
        </p:spPr>
        <p:txBody>
          <a:bodyPr lIns="0" tIns="0" rIns="0" bIns="0" rtlCol="0" anchor="t">
            <a:spAutoFit/>
          </a:bodyPr>
          <a:lstStyle/>
          <a:p>
            <a:pPr>
              <a:lnSpc>
                <a:spcPts val="2239"/>
              </a:lnSpc>
            </a:pPr>
            <a:r>
              <a:rPr lang="en-US" sz="1399">
                <a:solidFill>
                  <a:srgbClr val="162852"/>
                </a:solidFill>
                <a:latin typeface="Poppins"/>
              </a:rPr>
              <a:t>Complete the steps in the approval email sent by a Program Manager:</a:t>
            </a:r>
          </a:p>
          <a:p>
            <a:pPr marL="302259" lvl="1" indent="-151129">
              <a:lnSpc>
                <a:spcPts val="2239"/>
              </a:lnSpc>
              <a:buFont typeface="Arial"/>
              <a:buChar char="•"/>
            </a:pPr>
            <a:r>
              <a:rPr lang="en-US" sz="1399">
                <a:solidFill>
                  <a:srgbClr val="162852"/>
                </a:solidFill>
                <a:latin typeface="Poppins"/>
              </a:rPr>
              <a:t>Award letter</a:t>
            </a:r>
          </a:p>
          <a:p>
            <a:pPr marL="302259" lvl="1" indent="-151129">
              <a:lnSpc>
                <a:spcPts val="2239"/>
              </a:lnSpc>
              <a:buFont typeface="Arial"/>
              <a:buChar char="•"/>
            </a:pPr>
            <a:r>
              <a:rPr lang="en-US" sz="1399">
                <a:solidFill>
                  <a:srgbClr val="162852"/>
                </a:solidFill>
                <a:latin typeface="Poppins"/>
              </a:rPr>
              <a:t>Grant agreement to be signed and completed by recipient</a:t>
            </a:r>
          </a:p>
          <a:p>
            <a:pPr marL="302259" lvl="1" indent="-151129">
              <a:lnSpc>
                <a:spcPts val="2239"/>
              </a:lnSpc>
              <a:buFont typeface="Arial"/>
              <a:buChar char="•"/>
            </a:pPr>
            <a:r>
              <a:rPr lang="en-US" sz="1399">
                <a:solidFill>
                  <a:srgbClr val="162852"/>
                </a:solidFill>
                <a:latin typeface="Poppins"/>
              </a:rPr>
              <a:t>Marketing instructions</a:t>
            </a:r>
          </a:p>
          <a:p>
            <a:pPr marL="302259" lvl="1" indent="-151129">
              <a:lnSpc>
                <a:spcPts val="2239"/>
              </a:lnSpc>
              <a:buFont typeface="Arial"/>
              <a:buChar char="•"/>
            </a:pPr>
            <a:r>
              <a:rPr lang="en-US" sz="1399">
                <a:solidFill>
                  <a:srgbClr val="162852"/>
                </a:solidFill>
                <a:latin typeface="Poppins"/>
              </a:rPr>
              <a:t>Next steps</a:t>
            </a:r>
          </a:p>
        </p:txBody>
      </p:sp>
      <p:sp>
        <p:nvSpPr>
          <p:cNvPr id="7" name="TextBox 7"/>
          <p:cNvSpPr txBox="1"/>
          <p:nvPr/>
        </p:nvSpPr>
        <p:spPr>
          <a:xfrm>
            <a:off x="1349349" y="3902491"/>
            <a:ext cx="6276454" cy="1109980"/>
          </a:xfrm>
          <a:prstGeom prst="rect">
            <a:avLst/>
          </a:prstGeom>
        </p:spPr>
        <p:txBody>
          <a:bodyPr lIns="0" tIns="0" rIns="0" bIns="0" rtlCol="0" anchor="t">
            <a:spAutoFit/>
          </a:bodyPr>
          <a:lstStyle/>
          <a:p>
            <a:pPr>
              <a:lnSpc>
                <a:spcPts val="2239"/>
              </a:lnSpc>
            </a:pPr>
            <a:r>
              <a:rPr lang="en-US" sz="1399">
                <a:solidFill>
                  <a:srgbClr val="162852"/>
                </a:solidFill>
                <a:latin typeface="Poppins"/>
              </a:rPr>
              <a:t>Complete the direct deposit steps sent by the Operations Director:</a:t>
            </a:r>
          </a:p>
          <a:p>
            <a:pPr marL="302259" lvl="1" indent="-151129">
              <a:lnSpc>
                <a:spcPts val="2239"/>
              </a:lnSpc>
              <a:buFont typeface="Arial"/>
              <a:buChar char="•"/>
            </a:pPr>
            <a:r>
              <a:rPr lang="en-US" sz="1399">
                <a:solidFill>
                  <a:srgbClr val="162852"/>
                </a:solidFill>
                <a:latin typeface="Poppins"/>
              </a:rPr>
              <a:t>Sign the direct deposit agreement</a:t>
            </a:r>
          </a:p>
          <a:p>
            <a:pPr marL="302259" lvl="1" indent="-151129">
              <a:lnSpc>
                <a:spcPts val="2239"/>
              </a:lnSpc>
              <a:buFont typeface="Arial"/>
              <a:buChar char="•"/>
            </a:pPr>
            <a:r>
              <a:rPr lang="en-US" sz="1399">
                <a:solidFill>
                  <a:srgbClr val="162852"/>
                </a:solidFill>
                <a:latin typeface="Poppins"/>
              </a:rPr>
              <a:t>Provide a pre-printed check or a bank statement with the account number and bank’s routing number listed</a:t>
            </a:r>
          </a:p>
        </p:txBody>
      </p:sp>
      <p:sp>
        <p:nvSpPr>
          <p:cNvPr id="8" name="TextBox 8"/>
          <p:cNvSpPr txBox="1"/>
          <p:nvPr/>
        </p:nvSpPr>
        <p:spPr>
          <a:xfrm>
            <a:off x="1418400" y="5421319"/>
            <a:ext cx="6276454" cy="557530"/>
          </a:xfrm>
          <a:prstGeom prst="rect">
            <a:avLst/>
          </a:prstGeom>
        </p:spPr>
        <p:txBody>
          <a:bodyPr lIns="0" tIns="0" rIns="0" bIns="0" rtlCol="0" anchor="t">
            <a:spAutoFit/>
          </a:bodyPr>
          <a:lstStyle/>
          <a:p>
            <a:pPr>
              <a:lnSpc>
                <a:spcPts val="2239"/>
              </a:lnSpc>
            </a:pPr>
            <a:r>
              <a:rPr lang="en-US" sz="1399">
                <a:solidFill>
                  <a:srgbClr val="162852"/>
                </a:solidFill>
                <a:latin typeface="Poppins"/>
              </a:rPr>
              <a:t>Co create the reporting points and catch-up schedule with your assigned Program Manager</a:t>
            </a:r>
          </a:p>
        </p:txBody>
      </p:sp>
      <p:sp>
        <p:nvSpPr>
          <p:cNvPr id="9" name="Freeform 9"/>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9"/>
            <a:stretch>
              <a:fillRect b="-5846"/>
            </a:stretch>
          </a:blipFill>
        </p:spPr>
        <p:txBody>
          <a:bodyPr/>
          <a:lstStyle/>
          <a:p>
            <a:endParaRPr lang="en-US"/>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9199" y="1816483"/>
            <a:ext cx="7534613" cy="3233421"/>
          </a:xfrm>
          <a:prstGeom prst="rect">
            <a:avLst/>
          </a:prstGeom>
        </p:spPr>
        <p:txBody>
          <a:bodyPr lIns="0" tIns="0" rIns="0" bIns="0" rtlCol="0" anchor="t">
            <a:spAutoFit/>
          </a:bodyPr>
          <a:lstStyle/>
          <a:p>
            <a:pPr>
              <a:lnSpc>
                <a:spcPts val="2559"/>
              </a:lnSpc>
            </a:pPr>
            <a:r>
              <a:rPr lang="en-US" sz="1599">
                <a:solidFill>
                  <a:srgbClr val="162852"/>
                </a:solidFill>
                <a:latin typeface="Poppins"/>
              </a:rPr>
              <a:t>Bethany Legacy grant recipients have regular catch-ups with the Program Manager assigned to their grant.</a:t>
            </a:r>
          </a:p>
          <a:p>
            <a:pPr>
              <a:lnSpc>
                <a:spcPts val="2559"/>
              </a:lnSpc>
            </a:pPr>
            <a:endParaRPr lang="en-US" sz="1599">
              <a:solidFill>
                <a:srgbClr val="162852"/>
              </a:solidFill>
              <a:latin typeface="Poppins"/>
            </a:endParaRPr>
          </a:p>
          <a:p>
            <a:pPr>
              <a:lnSpc>
                <a:spcPts val="2559"/>
              </a:lnSpc>
            </a:pPr>
            <a:r>
              <a:rPr lang="en-US" sz="1599">
                <a:solidFill>
                  <a:srgbClr val="162852"/>
                </a:solidFill>
                <a:latin typeface="Poppins"/>
              </a:rPr>
              <a:t>These are casual conversations over lunch, coffee, phone, or email regarding how the grant is going and an overall check in with the organization. We see these as learning opportunities for us to best serve Jefferson County.</a:t>
            </a:r>
          </a:p>
          <a:p>
            <a:pPr>
              <a:lnSpc>
                <a:spcPts val="2559"/>
              </a:lnSpc>
            </a:pPr>
            <a:endParaRPr lang="en-US" sz="1599">
              <a:solidFill>
                <a:srgbClr val="162852"/>
              </a:solidFill>
              <a:latin typeface="Poppins"/>
            </a:endParaRPr>
          </a:p>
          <a:p>
            <a:pPr>
              <a:lnSpc>
                <a:spcPts val="2559"/>
              </a:lnSpc>
            </a:pPr>
            <a:r>
              <a:rPr lang="en-US" sz="1599">
                <a:solidFill>
                  <a:srgbClr val="162852"/>
                </a:solidFill>
                <a:latin typeface="Poppins"/>
              </a:rPr>
              <a:t>Depending on the grant and organization the frequency can be monthly, bimonthly, or quarterly.</a:t>
            </a:r>
          </a:p>
        </p:txBody>
      </p:sp>
      <p:sp>
        <p:nvSpPr>
          <p:cNvPr id="3" name="TextBox 3"/>
          <p:cNvSpPr txBox="1"/>
          <p:nvPr/>
        </p:nvSpPr>
        <p:spPr>
          <a:xfrm>
            <a:off x="447150" y="616019"/>
            <a:ext cx="7040552"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Catch-ups</a:t>
            </a:r>
          </a:p>
        </p:txBody>
      </p:sp>
      <p:sp>
        <p:nvSpPr>
          <p:cNvPr id="4" name="TextBox 4"/>
          <p:cNvSpPr txBox="1"/>
          <p:nvPr/>
        </p:nvSpPr>
        <p:spPr>
          <a:xfrm>
            <a:off x="829199" y="5534673"/>
            <a:ext cx="7040552" cy="363855"/>
          </a:xfrm>
          <a:prstGeom prst="rect">
            <a:avLst/>
          </a:prstGeom>
        </p:spPr>
        <p:txBody>
          <a:bodyPr lIns="0" tIns="0" rIns="0" bIns="0" rtlCol="0" anchor="t">
            <a:spAutoFit/>
          </a:bodyPr>
          <a:lstStyle/>
          <a:p>
            <a:pPr>
              <a:lnSpc>
                <a:spcPts val="2640"/>
              </a:lnSpc>
            </a:pPr>
            <a:r>
              <a:rPr lang="en-US" sz="2400">
                <a:solidFill>
                  <a:srgbClr val="162852"/>
                </a:solidFill>
                <a:latin typeface="Poppins Bold"/>
              </a:rPr>
              <a:t>How is it going?</a:t>
            </a:r>
          </a:p>
        </p:txBody>
      </p:sp>
      <p:sp>
        <p:nvSpPr>
          <p:cNvPr id="5" name="Freeform 5"/>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150" y="616019"/>
            <a:ext cx="7040552"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Impact Reports</a:t>
            </a:r>
          </a:p>
        </p:txBody>
      </p:sp>
      <p:sp>
        <p:nvSpPr>
          <p:cNvPr id="3" name="TextBox 3"/>
          <p:cNvSpPr txBox="1"/>
          <p:nvPr/>
        </p:nvSpPr>
        <p:spPr>
          <a:xfrm>
            <a:off x="829199" y="1826008"/>
            <a:ext cx="7534613" cy="3533775"/>
          </a:xfrm>
          <a:prstGeom prst="rect">
            <a:avLst/>
          </a:prstGeom>
        </p:spPr>
        <p:txBody>
          <a:bodyPr lIns="0" tIns="0" rIns="0" bIns="0" rtlCol="0" anchor="t">
            <a:spAutoFit/>
          </a:bodyPr>
          <a:lstStyle/>
          <a:p>
            <a:pPr>
              <a:lnSpc>
                <a:spcPts val="2399"/>
              </a:lnSpc>
            </a:pPr>
            <a:r>
              <a:rPr lang="en-US" sz="1499">
                <a:solidFill>
                  <a:srgbClr val="162852"/>
                </a:solidFill>
                <a:latin typeface="Poppins"/>
              </a:rPr>
              <a:t>Bethany Legacy grant recipients will need to submit an impact report at the conclusion of their grant. If it is a multi year grant the recipient is expected to submit a report each year before the next payment is sent.</a:t>
            </a:r>
          </a:p>
          <a:p>
            <a:pPr>
              <a:lnSpc>
                <a:spcPts val="2399"/>
              </a:lnSpc>
            </a:pPr>
            <a:endParaRPr lang="en-US" sz="1499">
              <a:solidFill>
                <a:srgbClr val="162852"/>
              </a:solidFill>
              <a:latin typeface="Poppins"/>
            </a:endParaRPr>
          </a:p>
          <a:p>
            <a:pPr>
              <a:lnSpc>
                <a:spcPts val="2399"/>
              </a:lnSpc>
            </a:pPr>
            <a:r>
              <a:rPr lang="en-US" sz="1499">
                <a:solidFill>
                  <a:srgbClr val="162852"/>
                </a:solidFill>
                <a:latin typeface="Poppins"/>
              </a:rPr>
              <a:t>This is a co created form using information you ideally already collect.</a:t>
            </a:r>
          </a:p>
          <a:p>
            <a:pPr>
              <a:lnSpc>
                <a:spcPts val="2399"/>
              </a:lnSpc>
            </a:pPr>
            <a:endParaRPr lang="en-US" sz="1499">
              <a:solidFill>
                <a:srgbClr val="162852"/>
              </a:solidFill>
              <a:latin typeface="Poppins"/>
            </a:endParaRPr>
          </a:p>
          <a:p>
            <a:pPr>
              <a:lnSpc>
                <a:spcPts val="2399"/>
              </a:lnSpc>
            </a:pPr>
            <a:r>
              <a:rPr lang="en-US" sz="1499">
                <a:solidFill>
                  <a:srgbClr val="162852"/>
                </a:solidFill>
                <a:latin typeface="Poppins"/>
              </a:rPr>
              <a:t>Things we like to know:</a:t>
            </a:r>
          </a:p>
          <a:p>
            <a:pPr marL="323848" lvl="1" indent="-161924">
              <a:lnSpc>
                <a:spcPts val="2399"/>
              </a:lnSpc>
              <a:buFont typeface="Arial"/>
              <a:buChar char="•"/>
            </a:pPr>
            <a:r>
              <a:rPr lang="en-US" sz="1499">
                <a:solidFill>
                  <a:srgbClr val="162852"/>
                </a:solidFill>
                <a:latin typeface="Poppins"/>
              </a:rPr>
              <a:t>Data</a:t>
            </a:r>
          </a:p>
          <a:p>
            <a:pPr marL="323848" lvl="1" indent="-161924">
              <a:lnSpc>
                <a:spcPts val="2399"/>
              </a:lnSpc>
              <a:buFont typeface="Arial"/>
              <a:buChar char="•"/>
            </a:pPr>
            <a:r>
              <a:rPr lang="en-US" sz="1499">
                <a:solidFill>
                  <a:srgbClr val="162852"/>
                </a:solidFill>
                <a:latin typeface="Poppins"/>
              </a:rPr>
              <a:t>Key takeaways</a:t>
            </a:r>
          </a:p>
          <a:p>
            <a:pPr marL="323848" lvl="1" indent="-161924">
              <a:lnSpc>
                <a:spcPts val="2399"/>
              </a:lnSpc>
              <a:buFont typeface="Arial"/>
              <a:buChar char="•"/>
            </a:pPr>
            <a:r>
              <a:rPr lang="en-US" sz="1499">
                <a:solidFill>
                  <a:srgbClr val="162852"/>
                </a:solidFill>
                <a:latin typeface="Poppins"/>
              </a:rPr>
              <a:t>Other funding</a:t>
            </a:r>
          </a:p>
          <a:p>
            <a:pPr marL="323848" lvl="1" indent="-161924">
              <a:lnSpc>
                <a:spcPts val="2399"/>
              </a:lnSpc>
              <a:buFont typeface="Arial"/>
              <a:buChar char="•"/>
            </a:pPr>
            <a:r>
              <a:rPr lang="en-US" sz="1499">
                <a:solidFill>
                  <a:srgbClr val="162852"/>
                </a:solidFill>
                <a:latin typeface="Poppins"/>
              </a:rPr>
              <a:t>Pictures</a:t>
            </a:r>
          </a:p>
          <a:p>
            <a:pPr>
              <a:lnSpc>
                <a:spcPts val="2399"/>
              </a:lnSpc>
            </a:pPr>
            <a:endParaRPr lang="en-US" sz="1499">
              <a:solidFill>
                <a:srgbClr val="162852"/>
              </a:solidFill>
              <a:latin typeface="Poppins"/>
            </a:endParaRPr>
          </a:p>
        </p:txBody>
      </p:sp>
      <p:sp>
        <p:nvSpPr>
          <p:cNvPr id="4" name="TextBox 4"/>
          <p:cNvSpPr txBox="1"/>
          <p:nvPr/>
        </p:nvSpPr>
        <p:spPr>
          <a:xfrm>
            <a:off x="829199" y="5515623"/>
            <a:ext cx="7040552" cy="374650"/>
          </a:xfrm>
          <a:prstGeom prst="rect">
            <a:avLst/>
          </a:prstGeom>
        </p:spPr>
        <p:txBody>
          <a:bodyPr lIns="0" tIns="0" rIns="0" bIns="0" rtlCol="0" anchor="t">
            <a:spAutoFit/>
          </a:bodyPr>
          <a:lstStyle/>
          <a:p>
            <a:pPr>
              <a:lnSpc>
                <a:spcPts val="2749"/>
              </a:lnSpc>
            </a:pPr>
            <a:r>
              <a:rPr lang="en-US" sz="2499">
                <a:solidFill>
                  <a:srgbClr val="162852"/>
                </a:solidFill>
                <a:latin typeface="Poppins Bold"/>
              </a:rPr>
              <a:t>How did it go?</a:t>
            </a:r>
          </a:p>
        </p:txBody>
      </p:sp>
      <p:sp>
        <p:nvSpPr>
          <p:cNvPr id="5" name="Freeform 5"/>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107" y="492656"/>
            <a:ext cx="8991386" cy="1095375"/>
          </a:xfrm>
          <a:prstGeom prst="rect">
            <a:avLst/>
          </a:prstGeom>
        </p:spPr>
        <p:txBody>
          <a:bodyPr lIns="0" tIns="0" rIns="0" bIns="0" rtlCol="0" anchor="t">
            <a:spAutoFit/>
          </a:bodyPr>
          <a:lstStyle/>
          <a:p>
            <a:pPr algn="ctr">
              <a:lnSpc>
                <a:spcPts val="8400"/>
              </a:lnSpc>
            </a:pPr>
            <a:r>
              <a:rPr lang="en-US" sz="6000">
                <a:solidFill>
                  <a:srgbClr val="DF892A"/>
                </a:solidFill>
                <a:latin typeface="Poppins Bold"/>
              </a:rPr>
              <a:t>Thank you for coming!</a:t>
            </a:r>
          </a:p>
        </p:txBody>
      </p:sp>
      <p:sp>
        <p:nvSpPr>
          <p:cNvPr id="3" name="TextBox 3"/>
          <p:cNvSpPr txBox="1"/>
          <p:nvPr/>
        </p:nvSpPr>
        <p:spPr>
          <a:xfrm>
            <a:off x="484869" y="1940456"/>
            <a:ext cx="4409737" cy="2492375"/>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Please scan the QR code and tell us what you would like to get out of today</a:t>
            </a:r>
          </a:p>
        </p:txBody>
      </p:sp>
      <p:sp>
        <p:nvSpPr>
          <p:cNvPr id="4" name="Freeform 4"/>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grpSp>
        <p:nvGrpSpPr>
          <p:cNvPr id="5" name="Group 5"/>
          <p:cNvGrpSpPr/>
          <p:nvPr/>
        </p:nvGrpSpPr>
        <p:grpSpPr>
          <a:xfrm>
            <a:off x="5369489" y="2114495"/>
            <a:ext cx="3652591" cy="3652591"/>
            <a:chOff x="0" y="0"/>
            <a:chExt cx="4870121" cy="4870121"/>
          </a:xfrm>
        </p:grpSpPr>
        <p:sp>
          <p:nvSpPr>
            <p:cNvPr id="6" name="Freeform 6"/>
            <p:cNvSpPr/>
            <p:nvPr/>
          </p:nvSpPr>
          <p:spPr>
            <a:xfrm>
              <a:off x="0" y="0"/>
              <a:ext cx="4870121" cy="4870121"/>
            </a:xfrm>
            <a:custGeom>
              <a:avLst/>
              <a:gdLst/>
              <a:ahLst/>
              <a:cxnLst/>
              <a:rect l="l" t="t" r="r" b="b"/>
              <a:pathLst>
                <a:path w="4870121" h="4870121">
                  <a:moveTo>
                    <a:pt x="0" y="0"/>
                  </a:moveTo>
                  <a:lnTo>
                    <a:pt x="4870121" y="0"/>
                  </a:lnTo>
                  <a:lnTo>
                    <a:pt x="4870121" y="4870121"/>
                  </a:lnTo>
                  <a:lnTo>
                    <a:pt x="0" y="4870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509829" y="4885826"/>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869" y="291685"/>
            <a:ext cx="8783863" cy="1095375"/>
          </a:xfrm>
          <a:prstGeom prst="rect">
            <a:avLst/>
          </a:prstGeom>
        </p:spPr>
        <p:txBody>
          <a:bodyPr lIns="0" tIns="0" rIns="0" bIns="0" rtlCol="0" anchor="t">
            <a:spAutoFit/>
          </a:bodyPr>
          <a:lstStyle/>
          <a:p>
            <a:pPr algn="ctr">
              <a:lnSpc>
                <a:spcPts val="8400"/>
              </a:lnSpc>
            </a:pPr>
            <a:r>
              <a:rPr lang="en-US" sz="6000">
                <a:solidFill>
                  <a:srgbClr val="DF892A"/>
                </a:solidFill>
                <a:latin typeface="Poppins Bold"/>
              </a:rPr>
              <a:t>Questions</a:t>
            </a:r>
          </a:p>
        </p:txBody>
      </p:sp>
      <p:sp>
        <p:nvSpPr>
          <p:cNvPr id="3" name="TextBox 3"/>
          <p:cNvSpPr txBox="1"/>
          <p:nvPr/>
        </p:nvSpPr>
        <p:spPr>
          <a:xfrm>
            <a:off x="225464" y="1620614"/>
            <a:ext cx="4928546" cy="2492375"/>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As we go through the presentation feel free to raise your hand or fill out this survey!</a:t>
            </a:r>
          </a:p>
        </p:txBody>
      </p:sp>
      <p:sp>
        <p:nvSpPr>
          <p:cNvPr id="4" name="Freeform 4"/>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grpSp>
        <p:nvGrpSpPr>
          <p:cNvPr id="5" name="Group 5"/>
          <p:cNvGrpSpPr/>
          <p:nvPr/>
        </p:nvGrpSpPr>
        <p:grpSpPr>
          <a:xfrm>
            <a:off x="5369489" y="1725389"/>
            <a:ext cx="4041697" cy="4041697"/>
            <a:chOff x="0" y="0"/>
            <a:chExt cx="5388930" cy="5388930"/>
          </a:xfrm>
        </p:grpSpPr>
        <p:sp>
          <p:nvSpPr>
            <p:cNvPr id="6" name="Freeform 6"/>
            <p:cNvSpPr/>
            <p:nvPr/>
          </p:nvSpPr>
          <p:spPr>
            <a:xfrm>
              <a:off x="0" y="0"/>
              <a:ext cx="5388930" cy="5388930"/>
            </a:xfrm>
            <a:custGeom>
              <a:avLst/>
              <a:gdLst/>
              <a:ahLst/>
              <a:cxnLst/>
              <a:rect l="l" t="t" r="r" b="b"/>
              <a:pathLst>
                <a:path w="5388930" h="5388930">
                  <a:moveTo>
                    <a:pt x="0" y="0"/>
                  </a:moveTo>
                  <a:lnTo>
                    <a:pt x="5388930" y="0"/>
                  </a:lnTo>
                  <a:lnTo>
                    <a:pt x="5388930" y="5388930"/>
                  </a:lnTo>
                  <a:lnTo>
                    <a:pt x="0" y="5388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516985" y="4611386"/>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Tree>
    <p:extLst>
      <p:ext uri="{BB962C8B-B14F-4D97-AF65-F5344CB8AC3E}">
        <p14:creationId xmlns:p14="http://schemas.microsoft.com/office/powerpoint/2010/main" val="340882177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0353" y="731520"/>
            <a:ext cx="7040552"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Grant seeker Resources</a:t>
            </a:r>
          </a:p>
        </p:txBody>
      </p:sp>
      <p:sp>
        <p:nvSpPr>
          <p:cNvPr id="3" name="TextBox 3"/>
          <p:cNvSpPr txBox="1"/>
          <p:nvPr/>
        </p:nvSpPr>
        <p:spPr>
          <a:xfrm>
            <a:off x="447150" y="2097686"/>
            <a:ext cx="7401450" cy="1584344"/>
          </a:xfrm>
          <a:prstGeom prst="rect">
            <a:avLst/>
          </a:prstGeom>
        </p:spPr>
        <p:txBody>
          <a:bodyPr wrap="square" lIns="0" tIns="0" rIns="0" bIns="0" rtlCol="0" anchor="t">
            <a:spAutoFit/>
          </a:bodyPr>
          <a:lstStyle/>
          <a:p>
            <a:pPr marL="302259" lvl="1" indent="-151129">
              <a:lnSpc>
                <a:spcPct val="150000"/>
              </a:lnSpc>
              <a:buFont typeface="Arial"/>
              <a:buChar char="•"/>
            </a:pPr>
            <a:r>
              <a:rPr lang="en-US" sz="1399">
                <a:solidFill>
                  <a:srgbClr val="162852"/>
                </a:solidFill>
                <a:latin typeface="Poppins Bold"/>
              </a:rPr>
              <a:t>Learning Labs: </a:t>
            </a:r>
            <a:r>
              <a:rPr lang="en-US" sz="1399">
                <a:solidFill>
                  <a:srgbClr val="162852"/>
                </a:solidFill>
                <a:latin typeface="Poppins"/>
              </a:rPr>
              <a:t>https://bethanylegacy.org/legacy-learning-labs/</a:t>
            </a:r>
          </a:p>
          <a:p>
            <a:pPr marL="302259" lvl="1" indent="-151129">
              <a:lnSpc>
                <a:spcPct val="150000"/>
              </a:lnSpc>
              <a:buFont typeface="Arial"/>
              <a:buChar char="•"/>
            </a:pPr>
            <a:r>
              <a:rPr lang="en-US" sz="1399">
                <a:solidFill>
                  <a:srgbClr val="162852"/>
                </a:solidFill>
                <a:latin typeface="Poppins Bold"/>
              </a:rPr>
              <a:t>Strategic Focus: </a:t>
            </a:r>
            <a:r>
              <a:rPr lang="en-US" sz="1399">
                <a:solidFill>
                  <a:srgbClr val="162852"/>
                </a:solidFill>
                <a:latin typeface="Poppins"/>
              </a:rPr>
              <a:t>https://bethanylegacy.org/strategic-focus/</a:t>
            </a:r>
          </a:p>
          <a:p>
            <a:pPr marL="302259" lvl="1" indent="-151129">
              <a:lnSpc>
                <a:spcPct val="150000"/>
              </a:lnSpc>
              <a:buFont typeface="Arial"/>
              <a:buChar char="•"/>
            </a:pPr>
            <a:r>
              <a:rPr lang="en-US" sz="1399">
                <a:solidFill>
                  <a:srgbClr val="162852"/>
                </a:solidFill>
                <a:latin typeface="Poppins Bold"/>
              </a:rPr>
              <a:t>Timeline and Guidelines:</a:t>
            </a:r>
            <a:r>
              <a:rPr lang="en-US" sz="1399">
                <a:solidFill>
                  <a:srgbClr val="162852"/>
                </a:solidFill>
                <a:latin typeface="Poppins"/>
              </a:rPr>
              <a:t> https://bethanylegacy.org/grant-making/</a:t>
            </a:r>
          </a:p>
          <a:p>
            <a:pPr marL="302259" lvl="1" indent="-151129">
              <a:lnSpc>
                <a:spcPct val="150000"/>
              </a:lnSpc>
              <a:buFont typeface="Arial"/>
              <a:buChar char="•"/>
            </a:pPr>
            <a:r>
              <a:rPr lang="en-US" sz="1399">
                <a:solidFill>
                  <a:srgbClr val="162852"/>
                </a:solidFill>
                <a:latin typeface="Poppins Bold"/>
              </a:rPr>
              <a:t>Budget Templates:</a:t>
            </a:r>
            <a:r>
              <a:rPr lang="en-US" sz="1399">
                <a:solidFill>
                  <a:srgbClr val="162852"/>
                </a:solidFill>
                <a:latin typeface="Poppins"/>
              </a:rPr>
              <a:t> https://bethanylegacy.org/budget-templates/</a:t>
            </a:r>
          </a:p>
          <a:p>
            <a:pPr marL="302259" lvl="1" indent="-151129">
              <a:lnSpc>
                <a:spcPct val="150000"/>
              </a:lnSpc>
              <a:buFont typeface="Arial"/>
              <a:buChar char="•"/>
            </a:pPr>
            <a:r>
              <a:rPr lang="en-US" sz="1399">
                <a:solidFill>
                  <a:srgbClr val="162852"/>
                </a:solidFill>
                <a:latin typeface="Poppins Bold"/>
              </a:rPr>
              <a:t>Application Portal: </a:t>
            </a:r>
            <a:r>
              <a:rPr lang="en-US" sz="1399">
                <a:solidFill>
                  <a:srgbClr val="162852"/>
                </a:solidFill>
                <a:latin typeface="Poppins"/>
              </a:rPr>
              <a:t>https://www.grantinterface.com/Home/Logon?urlkey=blf</a:t>
            </a:r>
          </a:p>
        </p:txBody>
      </p:sp>
      <p:sp>
        <p:nvSpPr>
          <p:cNvPr id="4" name="TextBox 4"/>
          <p:cNvSpPr txBox="1"/>
          <p:nvPr/>
        </p:nvSpPr>
        <p:spPr>
          <a:xfrm>
            <a:off x="447150" y="4463191"/>
            <a:ext cx="4870149"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Contact Us:</a:t>
            </a:r>
          </a:p>
        </p:txBody>
      </p:sp>
      <p:sp>
        <p:nvSpPr>
          <p:cNvPr id="5" name="TextBox 5"/>
          <p:cNvSpPr txBox="1"/>
          <p:nvPr/>
        </p:nvSpPr>
        <p:spPr>
          <a:xfrm>
            <a:off x="447150" y="4862642"/>
            <a:ext cx="3396234" cy="281305"/>
          </a:xfrm>
          <a:prstGeom prst="rect">
            <a:avLst/>
          </a:prstGeom>
        </p:spPr>
        <p:txBody>
          <a:bodyPr lIns="0" tIns="0" rIns="0" bIns="0" rtlCol="0" anchor="t">
            <a:spAutoFit/>
          </a:bodyPr>
          <a:lstStyle/>
          <a:p>
            <a:pPr>
              <a:lnSpc>
                <a:spcPts val="2239"/>
              </a:lnSpc>
            </a:pPr>
            <a:r>
              <a:rPr lang="en-US" sz="1399">
                <a:solidFill>
                  <a:srgbClr val="162852"/>
                </a:solidFill>
                <a:latin typeface="Poppins Bold"/>
              </a:rPr>
              <a:t>Morgan Hamilton, Program Manager</a:t>
            </a:r>
          </a:p>
        </p:txBody>
      </p:sp>
      <p:sp>
        <p:nvSpPr>
          <p:cNvPr id="6" name="TextBox 6"/>
          <p:cNvSpPr txBox="1"/>
          <p:nvPr/>
        </p:nvSpPr>
        <p:spPr>
          <a:xfrm>
            <a:off x="640553" y="5003295"/>
            <a:ext cx="3507322" cy="804323"/>
          </a:xfrm>
          <a:prstGeom prst="rect">
            <a:avLst/>
          </a:prstGeom>
        </p:spPr>
        <p:txBody>
          <a:bodyPr wrap="square" lIns="0" tIns="0" rIns="0" bIns="0" rtlCol="0" anchor="t">
            <a:spAutoFit/>
          </a:bodyPr>
          <a:lstStyle/>
          <a:p>
            <a:pPr>
              <a:lnSpc>
                <a:spcPct val="200000"/>
              </a:lnSpc>
              <a:spcBef>
                <a:spcPct val="0"/>
              </a:spcBef>
            </a:pPr>
            <a:r>
              <a:rPr lang="en-US" sz="1400">
                <a:solidFill>
                  <a:srgbClr val="162852"/>
                </a:solidFill>
                <a:latin typeface="Poppins"/>
                <a:hlinkClick r:id="rId3"/>
              </a:rPr>
              <a:t>morgan.hamilton@bethanylegacy.org</a:t>
            </a:r>
            <a:endParaRPr lang="en-US" sz="1400">
              <a:solidFill>
                <a:srgbClr val="162852"/>
              </a:solidFill>
              <a:latin typeface="Poppins"/>
            </a:endParaRPr>
          </a:p>
          <a:p>
            <a:pPr>
              <a:lnSpc>
                <a:spcPct val="200000"/>
              </a:lnSpc>
              <a:spcBef>
                <a:spcPct val="0"/>
              </a:spcBef>
            </a:pPr>
            <a:r>
              <a:rPr lang="en-US" sz="1400">
                <a:solidFill>
                  <a:srgbClr val="162852"/>
                </a:solidFill>
                <a:latin typeface="Poppins"/>
              </a:rPr>
              <a:t>812.916.4392</a:t>
            </a:r>
          </a:p>
        </p:txBody>
      </p:sp>
      <p:sp>
        <p:nvSpPr>
          <p:cNvPr id="7" name="Freeform 7"/>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
        <p:nvSpPr>
          <p:cNvPr id="3" name="Freeform 3"/>
          <p:cNvSpPr/>
          <p:nvPr/>
        </p:nvSpPr>
        <p:spPr>
          <a:xfrm>
            <a:off x="382069" y="258618"/>
            <a:ext cx="8461554" cy="3356120"/>
          </a:xfrm>
          <a:custGeom>
            <a:avLst/>
            <a:gdLst/>
            <a:ahLst/>
            <a:cxnLst/>
            <a:rect l="l" t="t" r="r" b="b"/>
            <a:pathLst>
              <a:path w="8461554" h="3356120">
                <a:moveTo>
                  <a:pt x="0" y="0"/>
                </a:moveTo>
                <a:lnTo>
                  <a:pt x="8461555" y="0"/>
                </a:lnTo>
                <a:lnTo>
                  <a:pt x="8461555" y="3356120"/>
                </a:lnTo>
                <a:lnTo>
                  <a:pt x="0" y="3356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82121" y="3299617"/>
            <a:ext cx="8184662" cy="374650"/>
          </a:xfrm>
          <a:prstGeom prst="rect">
            <a:avLst/>
          </a:prstGeom>
        </p:spPr>
        <p:txBody>
          <a:bodyPr lIns="0" tIns="0" rIns="0" bIns="0" rtlCol="0" anchor="t">
            <a:spAutoFit/>
          </a:bodyPr>
          <a:lstStyle/>
          <a:p>
            <a:pPr>
              <a:lnSpc>
                <a:spcPts val="2749"/>
              </a:lnSpc>
            </a:pPr>
            <a:r>
              <a:rPr lang="en-US" sz="2499">
                <a:solidFill>
                  <a:srgbClr val="DF892A"/>
                </a:solidFill>
                <a:latin typeface="Poppins Bold"/>
              </a:rPr>
              <a:t>capacity-building topics for prospective grantees</a:t>
            </a:r>
          </a:p>
        </p:txBody>
      </p:sp>
      <p:sp>
        <p:nvSpPr>
          <p:cNvPr id="5" name="TextBox 5"/>
          <p:cNvSpPr txBox="1"/>
          <p:nvPr/>
        </p:nvSpPr>
        <p:spPr>
          <a:xfrm>
            <a:off x="683711" y="3883817"/>
            <a:ext cx="7858270" cy="2214880"/>
          </a:xfrm>
          <a:prstGeom prst="rect">
            <a:avLst/>
          </a:prstGeom>
        </p:spPr>
        <p:txBody>
          <a:bodyPr lIns="0" tIns="0" rIns="0" bIns="0" rtlCol="0" anchor="t">
            <a:spAutoFit/>
          </a:bodyPr>
          <a:lstStyle/>
          <a:p>
            <a:pPr>
              <a:lnSpc>
                <a:spcPts val="2239"/>
              </a:lnSpc>
            </a:pPr>
            <a:r>
              <a:rPr lang="en-US" sz="1399">
                <a:solidFill>
                  <a:srgbClr val="162852"/>
                </a:solidFill>
                <a:latin typeface="Poppins"/>
              </a:rPr>
              <a:t>We believe our community thrives when organizations have the resources they need to focus on their mission. Our goal is to listen to you–the changemakers of Jefferson County– and strengthen the access to resources you want and need.</a:t>
            </a:r>
          </a:p>
          <a:p>
            <a:pPr>
              <a:lnSpc>
                <a:spcPts val="2239"/>
              </a:lnSpc>
            </a:pPr>
            <a:endParaRPr lang="en-US" sz="1399">
              <a:solidFill>
                <a:srgbClr val="162852"/>
              </a:solidFill>
              <a:latin typeface="Poppins"/>
            </a:endParaRPr>
          </a:p>
          <a:p>
            <a:pPr>
              <a:lnSpc>
                <a:spcPts val="2239"/>
              </a:lnSpc>
            </a:pPr>
            <a:r>
              <a:rPr lang="en-US" sz="1399">
                <a:solidFill>
                  <a:srgbClr val="162852"/>
                </a:solidFill>
                <a:latin typeface="Poppins"/>
              </a:rPr>
              <a:t>Throughout the Legacy Links sessions, Bethany Legacy Foundation aims to create an environment that provides resources, speakers, networking, and collaboration opportunities, to fuel the work of our local prospective grantees. These offerings will be tailored to meet the specific needs of the community based on their input.</a:t>
            </a:r>
          </a:p>
        </p:txBody>
      </p:sp>
      <p:sp>
        <p:nvSpPr>
          <p:cNvPr id="6" name="TextBox 6"/>
          <p:cNvSpPr txBox="1"/>
          <p:nvPr/>
        </p:nvSpPr>
        <p:spPr>
          <a:xfrm>
            <a:off x="683711" y="6555897"/>
            <a:ext cx="8184662" cy="374650"/>
          </a:xfrm>
          <a:prstGeom prst="rect">
            <a:avLst/>
          </a:prstGeom>
        </p:spPr>
        <p:txBody>
          <a:bodyPr lIns="0" tIns="0" rIns="0" bIns="0" rtlCol="0" anchor="t">
            <a:spAutoFit/>
          </a:bodyPr>
          <a:lstStyle/>
          <a:p>
            <a:pPr>
              <a:lnSpc>
                <a:spcPts val="2749"/>
              </a:lnSpc>
            </a:pPr>
            <a:r>
              <a:rPr lang="en-US" sz="2499">
                <a:solidFill>
                  <a:srgbClr val="162852"/>
                </a:solidFill>
                <a:latin typeface="Poppins Bold"/>
              </a:rPr>
              <a:t>tentative next date: June 27, 2024</a:t>
            </a: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150" y="568394"/>
            <a:ext cx="7888749" cy="685800"/>
          </a:xfrm>
          <a:prstGeom prst="rect">
            <a:avLst/>
          </a:prstGeom>
        </p:spPr>
        <p:txBody>
          <a:bodyPr lIns="0" tIns="0" rIns="0" bIns="0" rtlCol="0" anchor="t">
            <a:spAutoFit/>
          </a:bodyPr>
          <a:lstStyle/>
          <a:p>
            <a:pPr>
              <a:lnSpc>
                <a:spcPts val="4950"/>
              </a:lnSpc>
            </a:pPr>
            <a:r>
              <a:rPr lang="en-US" sz="4500">
                <a:solidFill>
                  <a:srgbClr val="6F7BA0"/>
                </a:solidFill>
                <a:latin typeface="Poppins Bold"/>
              </a:rPr>
              <a:t>Legacy Links Series Topics</a:t>
            </a:r>
          </a:p>
        </p:txBody>
      </p:sp>
      <p:sp>
        <p:nvSpPr>
          <p:cNvPr id="3" name="TextBox 3"/>
          <p:cNvSpPr txBox="1"/>
          <p:nvPr/>
        </p:nvSpPr>
        <p:spPr>
          <a:xfrm>
            <a:off x="447150" y="1583595"/>
            <a:ext cx="4876665" cy="3111500"/>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Please scan the QR code to tell us what topics you would like covered at the Legacy Links sessions.</a:t>
            </a:r>
          </a:p>
        </p:txBody>
      </p:sp>
      <p:grpSp>
        <p:nvGrpSpPr>
          <p:cNvPr id="4" name="Group 4"/>
          <p:cNvGrpSpPr/>
          <p:nvPr/>
        </p:nvGrpSpPr>
        <p:grpSpPr>
          <a:xfrm>
            <a:off x="5369489" y="1688370"/>
            <a:ext cx="4041697" cy="4041697"/>
            <a:chOff x="0" y="0"/>
            <a:chExt cx="5388930" cy="5388930"/>
          </a:xfrm>
        </p:grpSpPr>
        <p:sp>
          <p:nvSpPr>
            <p:cNvPr id="5" name="Freeform 5"/>
            <p:cNvSpPr/>
            <p:nvPr/>
          </p:nvSpPr>
          <p:spPr>
            <a:xfrm>
              <a:off x="0" y="0"/>
              <a:ext cx="5388930" cy="5388930"/>
            </a:xfrm>
            <a:custGeom>
              <a:avLst/>
              <a:gdLst/>
              <a:ahLst/>
              <a:cxnLst/>
              <a:rect l="l" t="t" r="r" b="b"/>
              <a:pathLst>
                <a:path w="5388930" h="5388930">
                  <a:moveTo>
                    <a:pt x="0" y="0"/>
                  </a:moveTo>
                  <a:lnTo>
                    <a:pt x="5388930" y="0"/>
                  </a:lnTo>
                  <a:lnTo>
                    <a:pt x="5388930" y="5388930"/>
                  </a:lnTo>
                  <a:lnTo>
                    <a:pt x="0" y="53889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TextBox 6"/>
          <p:cNvSpPr txBox="1"/>
          <p:nvPr/>
        </p:nvSpPr>
        <p:spPr>
          <a:xfrm>
            <a:off x="516985" y="4904645"/>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
        <p:nvSpPr>
          <p:cNvPr id="7" name="Freeform 7"/>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5"/>
            <a:stretch>
              <a:fillRect l="-2588" r="-2588"/>
            </a:stretch>
          </a:blipFill>
        </p:spPr>
        <p:txBody>
          <a:bodyPr/>
          <a:lstStyle/>
          <a:p>
            <a:endParaRPr lang="en-US"/>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741" y="-96080"/>
            <a:ext cx="745212" cy="7411280"/>
          </a:xfrm>
          <a:custGeom>
            <a:avLst/>
            <a:gdLst/>
            <a:ahLst/>
            <a:cxnLst/>
            <a:rect l="l" t="t" r="r" b="b"/>
            <a:pathLst>
              <a:path w="745212" h="7411280">
                <a:moveTo>
                  <a:pt x="0" y="0"/>
                </a:moveTo>
                <a:lnTo>
                  <a:pt x="745212" y="0"/>
                </a:lnTo>
                <a:lnTo>
                  <a:pt x="745212" y="7411280"/>
                </a:lnTo>
                <a:lnTo>
                  <a:pt x="0" y="7411280"/>
                </a:lnTo>
                <a:lnTo>
                  <a:pt x="0" y="0"/>
                </a:lnTo>
                <a:close/>
              </a:path>
            </a:pathLst>
          </a:custGeom>
          <a:blipFill>
            <a:blip r:embed="rId3"/>
            <a:stretch>
              <a:fillRect t="-14315" b="-3979"/>
            </a:stretch>
          </a:blipFill>
        </p:spPr>
        <p:txBody>
          <a:bodyPr/>
          <a:lstStyle/>
          <a:p>
            <a:endParaRPr lang="en-US"/>
          </a:p>
        </p:txBody>
      </p:sp>
      <p:sp>
        <p:nvSpPr>
          <p:cNvPr id="3" name="Freeform 3"/>
          <p:cNvSpPr/>
          <p:nvPr/>
        </p:nvSpPr>
        <p:spPr>
          <a:xfrm>
            <a:off x="0" y="0"/>
            <a:ext cx="4331865" cy="2886105"/>
          </a:xfrm>
          <a:custGeom>
            <a:avLst/>
            <a:gdLst/>
            <a:ahLst/>
            <a:cxnLst/>
            <a:rect l="l" t="t" r="r" b="b"/>
            <a:pathLst>
              <a:path w="4331865" h="2886105">
                <a:moveTo>
                  <a:pt x="0" y="0"/>
                </a:moveTo>
                <a:lnTo>
                  <a:pt x="4331865" y="0"/>
                </a:lnTo>
                <a:lnTo>
                  <a:pt x="4331865" y="2886105"/>
                </a:lnTo>
                <a:lnTo>
                  <a:pt x="0" y="2886105"/>
                </a:lnTo>
                <a:lnTo>
                  <a:pt x="0" y="0"/>
                </a:lnTo>
                <a:close/>
              </a:path>
            </a:pathLst>
          </a:custGeom>
          <a:blipFill>
            <a:blip r:embed="rId4"/>
            <a:stretch>
              <a:fillRect t="-31" b="-31"/>
            </a:stretch>
          </a:blipFill>
        </p:spPr>
        <p:txBody>
          <a:bodyPr/>
          <a:lstStyle/>
          <a:p>
            <a:endParaRPr lang="en-US"/>
          </a:p>
        </p:txBody>
      </p:sp>
      <p:sp>
        <p:nvSpPr>
          <p:cNvPr id="4" name="AutoShape 4"/>
          <p:cNvSpPr/>
          <p:nvPr/>
        </p:nvSpPr>
        <p:spPr>
          <a:xfrm>
            <a:off x="3926808" y="6018968"/>
            <a:ext cx="1658112" cy="0"/>
          </a:xfrm>
          <a:prstGeom prst="line">
            <a:avLst/>
          </a:prstGeom>
          <a:ln w="38100" cap="flat">
            <a:solidFill>
              <a:srgbClr val="162852"/>
            </a:solidFill>
            <a:prstDash val="sysDot"/>
            <a:headEnd type="none" w="sm" len="sm"/>
            <a:tailEnd type="none" w="sm" len="sm"/>
          </a:ln>
        </p:spPr>
        <p:txBody>
          <a:bodyPr/>
          <a:lstStyle/>
          <a:p>
            <a:endParaRPr lang="en-US"/>
          </a:p>
        </p:txBody>
      </p:sp>
      <p:sp>
        <p:nvSpPr>
          <p:cNvPr id="5" name="TextBox 5"/>
          <p:cNvSpPr txBox="1"/>
          <p:nvPr/>
        </p:nvSpPr>
        <p:spPr>
          <a:xfrm>
            <a:off x="4786055" y="861914"/>
            <a:ext cx="2758689" cy="552123"/>
          </a:xfrm>
          <a:prstGeom prst="rect">
            <a:avLst/>
          </a:prstGeom>
        </p:spPr>
        <p:txBody>
          <a:bodyPr lIns="0" tIns="0" rIns="0" bIns="0" rtlCol="0" anchor="t">
            <a:spAutoFit/>
          </a:bodyPr>
          <a:lstStyle/>
          <a:p>
            <a:pPr>
              <a:lnSpc>
                <a:spcPts val="4096"/>
              </a:lnSpc>
            </a:pPr>
            <a:r>
              <a:rPr lang="en-US" sz="3724">
                <a:solidFill>
                  <a:srgbClr val="162852"/>
                </a:solidFill>
                <a:latin typeface="Poppins"/>
              </a:rPr>
              <a:t>About</a:t>
            </a:r>
          </a:p>
        </p:txBody>
      </p:sp>
      <p:sp>
        <p:nvSpPr>
          <p:cNvPr id="6" name="TextBox 6"/>
          <p:cNvSpPr txBox="1"/>
          <p:nvPr/>
        </p:nvSpPr>
        <p:spPr>
          <a:xfrm>
            <a:off x="1361128" y="3590925"/>
            <a:ext cx="7457388" cy="1762125"/>
          </a:xfrm>
          <a:prstGeom prst="rect">
            <a:avLst/>
          </a:prstGeom>
        </p:spPr>
        <p:txBody>
          <a:bodyPr lIns="0" tIns="0" rIns="0" bIns="0" rtlCol="0" anchor="t">
            <a:spAutoFit/>
          </a:bodyPr>
          <a:lstStyle/>
          <a:p>
            <a:pPr>
              <a:lnSpc>
                <a:spcPts val="2399"/>
              </a:lnSpc>
            </a:pPr>
            <a:r>
              <a:rPr lang="en-US" sz="1499">
                <a:solidFill>
                  <a:srgbClr val="162852"/>
                </a:solidFill>
                <a:latin typeface="Poppins"/>
              </a:rPr>
              <a:t>Formed out of the King’s Daughters’ Health in Madison, Bethany Circle of King’s Daughters and Sons, Bethany Legacy Foundation (BLF) is a non-profit health foundation established in 2022 dedicated to the health and wellness of Jefferson County residents.</a:t>
            </a:r>
          </a:p>
          <a:p>
            <a:pPr>
              <a:lnSpc>
                <a:spcPts val="2399"/>
              </a:lnSpc>
            </a:pPr>
            <a:endParaRPr lang="en-US" sz="1499">
              <a:solidFill>
                <a:srgbClr val="162852"/>
              </a:solidFill>
              <a:latin typeface="Poppins"/>
            </a:endParaRPr>
          </a:p>
          <a:p>
            <a:pPr>
              <a:lnSpc>
                <a:spcPts val="2399"/>
              </a:lnSpc>
            </a:pPr>
            <a:r>
              <a:rPr lang="en-US" sz="1499">
                <a:solidFill>
                  <a:srgbClr val="162852"/>
                </a:solidFill>
                <a:latin typeface="Poppins Bold"/>
              </a:rPr>
              <a:t>Working to make Jefferson County the healthiest place in the world.</a:t>
            </a:r>
          </a:p>
        </p:txBody>
      </p:sp>
      <p:sp>
        <p:nvSpPr>
          <p:cNvPr id="7" name="TextBox 7"/>
          <p:cNvSpPr txBox="1"/>
          <p:nvPr/>
        </p:nvSpPr>
        <p:spPr>
          <a:xfrm>
            <a:off x="2057556" y="5558028"/>
            <a:ext cx="1781279" cy="904098"/>
          </a:xfrm>
          <a:prstGeom prst="rect">
            <a:avLst/>
          </a:prstGeom>
        </p:spPr>
        <p:txBody>
          <a:bodyPr lIns="0" tIns="0" rIns="0" bIns="0" rtlCol="0" anchor="t">
            <a:spAutoFit/>
          </a:bodyPr>
          <a:lstStyle/>
          <a:p>
            <a:pPr>
              <a:lnSpc>
                <a:spcPts val="6532"/>
              </a:lnSpc>
            </a:pPr>
            <a:r>
              <a:rPr lang="en-US" sz="5938">
                <a:solidFill>
                  <a:srgbClr val="203965"/>
                </a:solidFill>
                <a:latin typeface="Poppins Bold"/>
              </a:rPr>
              <a:t>1896</a:t>
            </a:r>
          </a:p>
        </p:txBody>
      </p:sp>
      <p:sp>
        <p:nvSpPr>
          <p:cNvPr id="8" name="TextBox 8"/>
          <p:cNvSpPr txBox="1"/>
          <p:nvPr/>
        </p:nvSpPr>
        <p:spPr>
          <a:xfrm>
            <a:off x="5696636" y="5558028"/>
            <a:ext cx="1817917" cy="904098"/>
          </a:xfrm>
          <a:prstGeom prst="rect">
            <a:avLst/>
          </a:prstGeom>
        </p:spPr>
        <p:txBody>
          <a:bodyPr lIns="0" tIns="0" rIns="0" bIns="0" rtlCol="0" anchor="t">
            <a:spAutoFit/>
          </a:bodyPr>
          <a:lstStyle/>
          <a:p>
            <a:pPr>
              <a:lnSpc>
                <a:spcPts val="6532"/>
              </a:lnSpc>
            </a:pPr>
            <a:r>
              <a:rPr lang="en-US" sz="5938">
                <a:solidFill>
                  <a:srgbClr val="DF892A"/>
                </a:solidFill>
                <a:latin typeface="Poppins Bold"/>
              </a:rPr>
              <a:t>2022</a:t>
            </a:r>
          </a:p>
        </p:txBody>
      </p:sp>
      <p:sp>
        <p:nvSpPr>
          <p:cNvPr id="9" name="TextBox 9"/>
          <p:cNvSpPr txBox="1"/>
          <p:nvPr/>
        </p:nvSpPr>
        <p:spPr>
          <a:xfrm>
            <a:off x="4786055" y="1423562"/>
            <a:ext cx="4236025" cy="1066473"/>
          </a:xfrm>
          <a:prstGeom prst="rect">
            <a:avLst/>
          </a:prstGeom>
        </p:spPr>
        <p:txBody>
          <a:bodyPr lIns="0" tIns="0" rIns="0" bIns="0" rtlCol="0" anchor="t">
            <a:spAutoFit/>
          </a:bodyPr>
          <a:lstStyle/>
          <a:p>
            <a:pPr>
              <a:lnSpc>
                <a:spcPts val="4096"/>
              </a:lnSpc>
            </a:pPr>
            <a:r>
              <a:rPr lang="en-US" sz="3724">
                <a:solidFill>
                  <a:srgbClr val="DF892A"/>
                </a:solidFill>
                <a:latin typeface="Poppins Bold"/>
              </a:rPr>
              <a:t>Bethany Legacy Foundation</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3"/>
            <a:stretch>
              <a:fillRect b="-5846"/>
            </a:stretch>
          </a:blipFill>
        </p:spPr>
        <p:txBody>
          <a:bodyPr/>
          <a:lstStyle/>
          <a:p>
            <a:endParaRPr lang="en-US"/>
          </a:p>
        </p:txBody>
      </p:sp>
      <p:sp>
        <p:nvSpPr>
          <p:cNvPr id="3" name="TextBox 3"/>
          <p:cNvSpPr txBox="1"/>
          <p:nvPr/>
        </p:nvSpPr>
        <p:spPr>
          <a:xfrm>
            <a:off x="795008" y="3290570"/>
            <a:ext cx="3530491"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Trust In Action</a:t>
            </a:r>
          </a:p>
        </p:txBody>
      </p:sp>
      <p:sp>
        <p:nvSpPr>
          <p:cNvPr id="4" name="TextBox 4"/>
          <p:cNvSpPr txBox="1"/>
          <p:nvPr/>
        </p:nvSpPr>
        <p:spPr>
          <a:xfrm>
            <a:off x="882594" y="3649344"/>
            <a:ext cx="7580024" cy="557530"/>
          </a:xfrm>
          <a:prstGeom prst="rect">
            <a:avLst/>
          </a:prstGeom>
        </p:spPr>
        <p:txBody>
          <a:bodyPr lIns="0" tIns="0" rIns="0" bIns="0" rtlCol="0" anchor="t">
            <a:spAutoFit/>
          </a:bodyPr>
          <a:lstStyle/>
          <a:p>
            <a:pPr>
              <a:lnSpc>
                <a:spcPts val="2239"/>
              </a:lnSpc>
            </a:pPr>
            <a:r>
              <a:rPr lang="en-US" sz="1399">
                <a:solidFill>
                  <a:srgbClr val="162852"/>
                </a:solidFill>
                <a:latin typeface="Poppins"/>
              </a:rPr>
              <a:t>We are dedicated to the trust-based philanthropy approach. Here are some ways we are implementing it:</a:t>
            </a:r>
          </a:p>
        </p:txBody>
      </p:sp>
      <p:sp>
        <p:nvSpPr>
          <p:cNvPr id="5" name="TextBox 5"/>
          <p:cNvSpPr txBox="1"/>
          <p:nvPr/>
        </p:nvSpPr>
        <p:spPr>
          <a:xfrm>
            <a:off x="1220412" y="4321175"/>
            <a:ext cx="5455046" cy="1662430"/>
          </a:xfrm>
          <a:prstGeom prst="rect">
            <a:avLst/>
          </a:prstGeom>
        </p:spPr>
        <p:txBody>
          <a:bodyPr lIns="0" tIns="0" rIns="0" bIns="0" rtlCol="0" anchor="t">
            <a:spAutoFit/>
          </a:bodyPr>
          <a:lstStyle/>
          <a:p>
            <a:pPr marL="302259" lvl="1" indent="-151129">
              <a:lnSpc>
                <a:spcPts val="2239"/>
              </a:lnSpc>
              <a:buFont typeface="Arial"/>
              <a:buChar char="•"/>
            </a:pPr>
            <a:r>
              <a:rPr lang="en-US" sz="1399">
                <a:solidFill>
                  <a:srgbClr val="162852"/>
                </a:solidFill>
                <a:latin typeface="Poppins"/>
              </a:rPr>
              <a:t>Multi-year unrestricted funding</a:t>
            </a:r>
          </a:p>
          <a:p>
            <a:pPr marL="302259" lvl="1" indent="-151129">
              <a:lnSpc>
                <a:spcPts val="2239"/>
              </a:lnSpc>
              <a:buFont typeface="Arial"/>
              <a:buChar char="•"/>
            </a:pPr>
            <a:r>
              <a:rPr lang="en-US" sz="1399">
                <a:solidFill>
                  <a:srgbClr val="162852"/>
                </a:solidFill>
                <a:latin typeface="Poppins"/>
              </a:rPr>
              <a:t>Doing the homework</a:t>
            </a:r>
          </a:p>
          <a:p>
            <a:pPr marL="302259" lvl="1" indent="-151129">
              <a:lnSpc>
                <a:spcPts val="2239"/>
              </a:lnSpc>
              <a:buFont typeface="Arial"/>
              <a:buChar char="•"/>
            </a:pPr>
            <a:r>
              <a:rPr lang="en-US" sz="1399">
                <a:solidFill>
                  <a:srgbClr val="162852"/>
                </a:solidFill>
                <a:latin typeface="Poppins"/>
              </a:rPr>
              <a:t>Simplifying and streamlining paperwork</a:t>
            </a:r>
          </a:p>
          <a:p>
            <a:pPr marL="302259" lvl="1" indent="-151129">
              <a:lnSpc>
                <a:spcPts val="2239"/>
              </a:lnSpc>
              <a:buFont typeface="Arial"/>
              <a:buChar char="•"/>
            </a:pPr>
            <a:r>
              <a:rPr lang="en-US" sz="1399">
                <a:solidFill>
                  <a:srgbClr val="162852"/>
                </a:solidFill>
                <a:latin typeface="Poppins"/>
              </a:rPr>
              <a:t>Being transparent and responsive</a:t>
            </a:r>
          </a:p>
          <a:p>
            <a:pPr marL="302259" lvl="1" indent="-151129">
              <a:lnSpc>
                <a:spcPts val="2239"/>
              </a:lnSpc>
              <a:buFont typeface="Arial"/>
              <a:buChar char="•"/>
            </a:pPr>
            <a:r>
              <a:rPr lang="en-US" sz="1399">
                <a:solidFill>
                  <a:srgbClr val="162852"/>
                </a:solidFill>
                <a:latin typeface="Poppins"/>
              </a:rPr>
              <a:t>Solicit and act on feedback</a:t>
            </a:r>
          </a:p>
          <a:p>
            <a:pPr marL="302259" lvl="1" indent="-151129">
              <a:lnSpc>
                <a:spcPts val="2239"/>
              </a:lnSpc>
              <a:buFont typeface="Arial"/>
              <a:buChar char="•"/>
            </a:pPr>
            <a:r>
              <a:rPr lang="en-US" sz="1399">
                <a:solidFill>
                  <a:srgbClr val="162852"/>
                </a:solidFill>
                <a:latin typeface="Poppins"/>
              </a:rPr>
              <a:t>Offer support beyond the check (like the Learning Labs)</a:t>
            </a:r>
          </a:p>
        </p:txBody>
      </p:sp>
      <p:sp>
        <p:nvSpPr>
          <p:cNvPr id="6" name="TextBox 6"/>
          <p:cNvSpPr txBox="1"/>
          <p:nvPr/>
        </p:nvSpPr>
        <p:spPr>
          <a:xfrm>
            <a:off x="599607" y="731520"/>
            <a:ext cx="7490650"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Our Philosophy</a:t>
            </a:r>
          </a:p>
        </p:txBody>
      </p:sp>
      <p:sp>
        <p:nvSpPr>
          <p:cNvPr id="7" name="TextBox 7"/>
          <p:cNvSpPr txBox="1"/>
          <p:nvPr/>
        </p:nvSpPr>
        <p:spPr>
          <a:xfrm>
            <a:off x="795008" y="1983836"/>
            <a:ext cx="4870149" cy="301625"/>
          </a:xfrm>
          <a:prstGeom prst="rect">
            <a:avLst/>
          </a:prstGeom>
        </p:spPr>
        <p:txBody>
          <a:bodyPr lIns="0" tIns="0" rIns="0" bIns="0" rtlCol="0" anchor="t">
            <a:spAutoFit/>
          </a:bodyPr>
          <a:lstStyle/>
          <a:p>
            <a:pPr>
              <a:lnSpc>
                <a:spcPts val="2199"/>
              </a:lnSpc>
            </a:pPr>
            <a:r>
              <a:rPr lang="en-US" sz="1999">
                <a:solidFill>
                  <a:srgbClr val="96D4EA"/>
                </a:solidFill>
                <a:latin typeface="Poppins Bold"/>
              </a:rPr>
              <a:t>Trust Based Philanthropy</a:t>
            </a:r>
          </a:p>
        </p:txBody>
      </p:sp>
      <p:sp>
        <p:nvSpPr>
          <p:cNvPr id="8" name="TextBox 8"/>
          <p:cNvSpPr txBox="1"/>
          <p:nvPr/>
        </p:nvSpPr>
        <p:spPr>
          <a:xfrm>
            <a:off x="882594" y="2342056"/>
            <a:ext cx="8007462" cy="557530"/>
          </a:xfrm>
          <a:prstGeom prst="rect">
            <a:avLst/>
          </a:prstGeom>
        </p:spPr>
        <p:txBody>
          <a:bodyPr lIns="0" tIns="0" rIns="0" bIns="0" rtlCol="0" anchor="t">
            <a:spAutoFit/>
          </a:bodyPr>
          <a:lstStyle/>
          <a:p>
            <a:pPr>
              <a:lnSpc>
                <a:spcPts val="2239"/>
              </a:lnSpc>
            </a:pPr>
            <a:r>
              <a:rPr lang="en-US" sz="1399">
                <a:solidFill>
                  <a:srgbClr val="162852"/>
                </a:solidFill>
                <a:latin typeface="Poppins"/>
              </a:rPr>
              <a:t>Trust-based philanthropy is about redistributing power—systemically, organizationally, and interpersonally—in service of a healthier and more equitable nonprofit sector.</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9725" y="1136982"/>
            <a:ext cx="6634150" cy="5879721"/>
          </a:xfrm>
          <a:custGeom>
            <a:avLst/>
            <a:gdLst/>
            <a:ahLst/>
            <a:cxnLst/>
            <a:rect l="l" t="t" r="r" b="b"/>
            <a:pathLst>
              <a:path w="6634150" h="5879721">
                <a:moveTo>
                  <a:pt x="0" y="0"/>
                </a:moveTo>
                <a:lnTo>
                  <a:pt x="6634150" y="0"/>
                </a:lnTo>
                <a:lnTo>
                  <a:pt x="6634150" y="5879722"/>
                </a:lnTo>
                <a:lnTo>
                  <a:pt x="0" y="5879722"/>
                </a:lnTo>
                <a:lnTo>
                  <a:pt x="0" y="0"/>
                </a:lnTo>
                <a:close/>
              </a:path>
            </a:pathLst>
          </a:custGeom>
          <a:blipFill>
            <a:blip r:embed="rId3"/>
            <a:stretch>
              <a:fillRect t="-1568" b="-4182"/>
            </a:stretch>
          </a:blipFill>
        </p:spPr>
        <p:txBody>
          <a:bodyPr/>
          <a:lstStyle/>
          <a:p>
            <a:endParaRPr lang="en-US"/>
          </a:p>
        </p:txBody>
      </p:sp>
      <p:sp>
        <p:nvSpPr>
          <p:cNvPr id="3" name="TextBox 3"/>
          <p:cNvSpPr txBox="1"/>
          <p:nvPr/>
        </p:nvSpPr>
        <p:spPr>
          <a:xfrm>
            <a:off x="1797057" y="451182"/>
            <a:ext cx="6159486"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2024 Strategic Focus</a:t>
            </a:r>
          </a:p>
        </p:txBody>
      </p:sp>
      <p:sp>
        <p:nvSpPr>
          <p:cNvPr id="4" name="TextBox 4"/>
          <p:cNvSpPr txBox="1"/>
          <p:nvPr/>
        </p:nvSpPr>
        <p:spPr>
          <a:xfrm>
            <a:off x="1938332" y="6948170"/>
            <a:ext cx="5876935" cy="281305"/>
          </a:xfrm>
          <a:prstGeom prst="rect">
            <a:avLst/>
          </a:prstGeom>
        </p:spPr>
        <p:txBody>
          <a:bodyPr lIns="0" tIns="0" rIns="0" bIns="0" rtlCol="0" anchor="t">
            <a:spAutoFit/>
          </a:bodyPr>
          <a:lstStyle/>
          <a:p>
            <a:pPr>
              <a:lnSpc>
                <a:spcPts val="2239"/>
              </a:lnSpc>
            </a:pPr>
            <a:r>
              <a:rPr lang="en-US" sz="1399">
                <a:solidFill>
                  <a:srgbClr val="162852"/>
                </a:solidFill>
                <a:latin typeface="Poppins"/>
              </a:rPr>
              <a:t>More details at: https: https://bethanylegacy.org/strategic-focus/</a:t>
            </a:r>
          </a:p>
        </p:txBody>
      </p:sp>
      <p:sp>
        <p:nvSpPr>
          <p:cNvPr id="5" name="Freeform 5"/>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22821" y="1503832"/>
            <a:ext cx="5422209" cy="5438835"/>
          </a:xfrm>
          <a:custGeom>
            <a:avLst/>
            <a:gdLst/>
            <a:ahLst/>
            <a:cxnLst/>
            <a:rect l="l" t="t" r="r" b="b"/>
            <a:pathLst>
              <a:path w="5422209" h="5438835">
                <a:moveTo>
                  <a:pt x="0" y="0"/>
                </a:moveTo>
                <a:lnTo>
                  <a:pt x="5422208" y="0"/>
                </a:lnTo>
                <a:lnTo>
                  <a:pt x="5422208" y="5438836"/>
                </a:lnTo>
                <a:lnTo>
                  <a:pt x="0" y="5438836"/>
                </a:lnTo>
                <a:lnTo>
                  <a:pt x="0" y="0"/>
                </a:lnTo>
                <a:close/>
              </a:path>
            </a:pathLst>
          </a:custGeom>
          <a:blipFill>
            <a:blip r:embed="rId3"/>
            <a:stretch>
              <a:fillRect l="-18091" t="-13450" r="-18091" b="-22316"/>
            </a:stretch>
          </a:blipFill>
        </p:spPr>
        <p:txBody>
          <a:bodyPr/>
          <a:lstStyle/>
          <a:p>
            <a:endParaRPr lang="en-US"/>
          </a:p>
        </p:txBody>
      </p:sp>
      <p:sp>
        <p:nvSpPr>
          <p:cNvPr id="3" name="TextBox 3"/>
          <p:cNvSpPr txBox="1"/>
          <p:nvPr/>
        </p:nvSpPr>
        <p:spPr>
          <a:xfrm>
            <a:off x="1797057" y="546432"/>
            <a:ext cx="6159486" cy="685800"/>
          </a:xfrm>
          <a:prstGeom prst="rect">
            <a:avLst/>
          </a:prstGeom>
        </p:spPr>
        <p:txBody>
          <a:bodyPr lIns="0" tIns="0" rIns="0" bIns="0" rtlCol="0" anchor="t">
            <a:spAutoFit/>
          </a:bodyPr>
          <a:lstStyle/>
          <a:p>
            <a:pPr>
              <a:lnSpc>
                <a:spcPts val="4950"/>
              </a:lnSpc>
            </a:pPr>
            <a:r>
              <a:rPr lang="en-US" sz="4500">
                <a:solidFill>
                  <a:srgbClr val="DF892A"/>
                </a:solidFill>
                <a:latin typeface="Poppins Bold"/>
              </a:rPr>
              <a:t>2024 Strategic Focus</a:t>
            </a:r>
          </a:p>
        </p:txBody>
      </p:sp>
      <p:sp>
        <p:nvSpPr>
          <p:cNvPr id="4" name="TextBox 4"/>
          <p:cNvSpPr txBox="1"/>
          <p:nvPr/>
        </p:nvSpPr>
        <p:spPr>
          <a:xfrm>
            <a:off x="1915400" y="6866468"/>
            <a:ext cx="5922799" cy="281305"/>
          </a:xfrm>
          <a:prstGeom prst="rect">
            <a:avLst/>
          </a:prstGeom>
        </p:spPr>
        <p:txBody>
          <a:bodyPr lIns="0" tIns="0" rIns="0" bIns="0" rtlCol="0" anchor="t">
            <a:spAutoFit/>
          </a:bodyPr>
          <a:lstStyle/>
          <a:p>
            <a:pPr>
              <a:lnSpc>
                <a:spcPts val="2239"/>
              </a:lnSpc>
            </a:pPr>
            <a:r>
              <a:rPr lang="en-US" sz="1399">
                <a:solidFill>
                  <a:srgbClr val="162852"/>
                </a:solidFill>
                <a:latin typeface="Poppins"/>
              </a:rPr>
              <a:t>More details at: https: https://bethanylegacy.org/strategic-focus/</a:t>
            </a:r>
          </a:p>
        </p:txBody>
      </p:sp>
      <p:sp>
        <p:nvSpPr>
          <p:cNvPr id="5" name="Freeform 5"/>
          <p:cNvSpPr/>
          <p:nvPr/>
        </p:nvSpPr>
        <p:spPr>
          <a:xfrm>
            <a:off x="9073769" y="-66675"/>
            <a:ext cx="664144" cy="7381875"/>
          </a:xfrm>
          <a:custGeom>
            <a:avLst/>
            <a:gdLst/>
            <a:ahLst/>
            <a:cxnLst/>
            <a:rect l="l" t="t" r="r" b="b"/>
            <a:pathLst>
              <a:path w="664144" h="7381875">
                <a:moveTo>
                  <a:pt x="0" y="0"/>
                </a:moveTo>
                <a:lnTo>
                  <a:pt x="664144" y="0"/>
                </a:lnTo>
                <a:lnTo>
                  <a:pt x="664144" y="7381875"/>
                </a:lnTo>
                <a:lnTo>
                  <a:pt x="0" y="7381875"/>
                </a:lnTo>
                <a:lnTo>
                  <a:pt x="0" y="0"/>
                </a:lnTo>
                <a:close/>
              </a:path>
            </a:pathLst>
          </a:custGeom>
          <a:blipFill>
            <a:blip r:embed="rId4"/>
            <a:stretch>
              <a:fillRect b="-5846"/>
            </a:stretch>
          </a:blipFill>
        </p:spPr>
        <p:txBody>
          <a:bodyPr/>
          <a:lstStyle/>
          <a:p>
            <a:endParaRPr lang="en-US"/>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869" y="291685"/>
            <a:ext cx="8783863" cy="1095375"/>
          </a:xfrm>
          <a:prstGeom prst="rect">
            <a:avLst/>
          </a:prstGeom>
        </p:spPr>
        <p:txBody>
          <a:bodyPr lIns="0" tIns="0" rIns="0" bIns="0" rtlCol="0" anchor="t">
            <a:spAutoFit/>
          </a:bodyPr>
          <a:lstStyle/>
          <a:p>
            <a:pPr algn="ctr">
              <a:lnSpc>
                <a:spcPts val="8400"/>
              </a:lnSpc>
            </a:pPr>
            <a:r>
              <a:rPr lang="en-US" sz="6000">
                <a:solidFill>
                  <a:srgbClr val="DF892A"/>
                </a:solidFill>
                <a:latin typeface="Poppins Bold"/>
              </a:rPr>
              <a:t>Questions</a:t>
            </a:r>
          </a:p>
        </p:txBody>
      </p:sp>
      <p:sp>
        <p:nvSpPr>
          <p:cNvPr id="3" name="TextBox 3"/>
          <p:cNvSpPr txBox="1"/>
          <p:nvPr/>
        </p:nvSpPr>
        <p:spPr>
          <a:xfrm>
            <a:off x="225464" y="1620614"/>
            <a:ext cx="4928546" cy="2492375"/>
          </a:xfrm>
          <a:prstGeom prst="rect">
            <a:avLst/>
          </a:prstGeom>
        </p:spPr>
        <p:txBody>
          <a:bodyPr lIns="0" tIns="0" rIns="0" bIns="0" rtlCol="0" anchor="t">
            <a:spAutoFit/>
          </a:bodyPr>
          <a:lstStyle/>
          <a:p>
            <a:pPr marL="0" lvl="0" indent="0" algn="ctr">
              <a:lnSpc>
                <a:spcPts val="4900"/>
              </a:lnSpc>
              <a:spcBef>
                <a:spcPct val="0"/>
              </a:spcBef>
            </a:pPr>
            <a:r>
              <a:rPr lang="en-US" sz="3500">
                <a:solidFill>
                  <a:srgbClr val="000000"/>
                </a:solidFill>
                <a:latin typeface="Poppins"/>
              </a:rPr>
              <a:t>As we go through the presentation feel free to raise your hand or fill out this survey!</a:t>
            </a:r>
          </a:p>
        </p:txBody>
      </p:sp>
      <p:sp>
        <p:nvSpPr>
          <p:cNvPr id="4" name="Freeform 4"/>
          <p:cNvSpPr/>
          <p:nvPr/>
        </p:nvSpPr>
        <p:spPr>
          <a:xfrm>
            <a:off x="0" y="6494521"/>
            <a:ext cx="9753600" cy="820679"/>
          </a:xfrm>
          <a:custGeom>
            <a:avLst/>
            <a:gdLst/>
            <a:ahLst/>
            <a:cxnLst/>
            <a:rect l="l" t="t" r="r" b="b"/>
            <a:pathLst>
              <a:path w="9753600" h="820679">
                <a:moveTo>
                  <a:pt x="0" y="0"/>
                </a:moveTo>
                <a:lnTo>
                  <a:pt x="9753600" y="0"/>
                </a:lnTo>
                <a:lnTo>
                  <a:pt x="9753600" y="820679"/>
                </a:lnTo>
                <a:lnTo>
                  <a:pt x="0" y="820679"/>
                </a:lnTo>
                <a:lnTo>
                  <a:pt x="0" y="0"/>
                </a:lnTo>
                <a:close/>
              </a:path>
            </a:pathLst>
          </a:custGeom>
          <a:blipFill>
            <a:blip r:embed="rId3"/>
            <a:stretch>
              <a:fillRect l="-2588" r="-2588"/>
            </a:stretch>
          </a:blipFill>
        </p:spPr>
        <p:txBody>
          <a:bodyPr/>
          <a:lstStyle/>
          <a:p>
            <a:endParaRPr lang="en-US"/>
          </a:p>
        </p:txBody>
      </p:sp>
      <p:grpSp>
        <p:nvGrpSpPr>
          <p:cNvPr id="5" name="Group 5"/>
          <p:cNvGrpSpPr/>
          <p:nvPr/>
        </p:nvGrpSpPr>
        <p:grpSpPr>
          <a:xfrm>
            <a:off x="5369489" y="1725389"/>
            <a:ext cx="4041697" cy="4041697"/>
            <a:chOff x="0" y="0"/>
            <a:chExt cx="5388930" cy="5388930"/>
          </a:xfrm>
        </p:grpSpPr>
        <p:sp>
          <p:nvSpPr>
            <p:cNvPr id="6" name="Freeform 6"/>
            <p:cNvSpPr/>
            <p:nvPr/>
          </p:nvSpPr>
          <p:spPr>
            <a:xfrm>
              <a:off x="0" y="0"/>
              <a:ext cx="5388930" cy="5388930"/>
            </a:xfrm>
            <a:custGeom>
              <a:avLst/>
              <a:gdLst/>
              <a:ahLst/>
              <a:cxnLst/>
              <a:rect l="l" t="t" r="r" b="b"/>
              <a:pathLst>
                <a:path w="5388930" h="5388930">
                  <a:moveTo>
                    <a:pt x="0" y="0"/>
                  </a:moveTo>
                  <a:lnTo>
                    <a:pt x="5388930" y="0"/>
                  </a:lnTo>
                  <a:lnTo>
                    <a:pt x="5388930" y="5388930"/>
                  </a:lnTo>
                  <a:lnTo>
                    <a:pt x="0" y="5388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7" name="TextBox 7"/>
          <p:cNvSpPr txBox="1"/>
          <p:nvPr/>
        </p:nvSpPr>
        <p:spPr>
          <a:xfrm>
            <a:off x="516985" y="4611386"/>
            <a:ext cx="4359815" cy="1155700"/>
          </a:xfrm>
          <a:prstGeom prst="rect">
            <a:avLst/>
          </a:prstGeom>
        </p:spPr>
        <p:txBody>
          <a:bodyPr lIns="0" tIns="0" rIns="0" bIns="0" rtlCol="0" anchor="t">
            <a:spAutoFit/>
          </a:bodyPr>
          <a:lstStyle/>
          <a:p>
            <a:pPr algn="ctr">
              <a:lnSpc>
                <a:spcPts val="4399"/>
              </a:lnSpc>
              <a:spcBef>
                <a:spcPct val="0"/>
              </a:spcBef>
            </a:pPr>
            <a:r>
              <a:rPr lang="en-US" sz="3999">
                <a:solidFill>
                  <a:srgbClr val="DF892A"/>
                </a:solidFill>
                <a:latin typeface="Poppins"/>
              </a:rPr>
              <a:t>Join at slido.com</a:t>
            </a:r>
          </a:p>
          <a:p>
            <a:pPr algn="ctr">
              <a:lnSpc>
                <a:spcPts val="4399"/>
              </a:lnSpc>
              <a:spcBef>
                <a:spcPct val="0"/>
              </a:spcBef>
            </a:pPr>
            <a:r>
              <a:rPr lang="en-US" sz="3999">
                <a:solidFill>
                  <a:srgbClr val="DF892A"/>
                </a:solidFill>
                <a:latin typeface="Poppins"/>
              </a:rPr>
              <a:t>#4222 094</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98426" y="2562225"/>
            <a:ext cx="6356748" cy="2190750"/>
          </a:xfrm>
          <a:prstGeom prst="rect">
            <a:avLst/>
          </a:prstGeom>
        </p:spPr>
        <p:txBody>
          <a:bodyPr lIns="0" tIns="0" rIns="0" bIns="0" rtlCol="0" anchor="t">
            <a:spAutoFit/>
          </a:bodyPr>
          <a:lstStyle/>
          <a:p>
            <a:pPr algn="ctr">
              <a:lnSpc>
                <a:spcPts val="8250"/>
              </a:lnSpc>
            </a:pPr>
            <a:r>
              <a:rPr lang="en-US" sz="7500">
                <a:solidFill>
                  <a:srgbClr val="DF892A"/>
                </a:solidFill>
                <a:latin typeface="Poppins Bold"/>
              </a:rPr>
              <a:t>thinking of applying?</a:t>
            </a:r>
          </a:p>
        </p:txBody>
      </p:sp>
      <p:sp>
        <p:nvSpPr>
          <p:cNvPr id="3" name="Freeform 3"/>
          <p:cNvSpPr/>
          <p:nvPr/>
        </p:nvSpPr>
        <p:spPr>
          <a:xfrm>
            <a:off x="529817" y="4964344"/>
            <a:ext cx="8693966" cy="695517"/>
          </a:xfrm>
          <a:custGeom>
            <a:avLst/>
            <a:gdLst/>
            <a:ahLst/>
            <a:cxnLst/>
            <a:rect l="l" t="t" r="r" b="b"/>
            <a:pathLst>
              <a:path w="8693966" h="695517">
                <a:moveTo>
                  <a:pt x="0" y="0"/>
                </a:moveTo>
                <a:lnTo>
                  <a:pt x="8693966" y="0"/>
                </a:lnTo>
                <a:lnTo>
                  <a:pt x="8693966" y="695517"/>
                </a:lnTo>
                <a:lnTo>
                  <a:pt x="0" y="695517"/>
                </a:lnTo>
                <a:lnTo>
                  <a:pt x="0" y="0"/>
                </a:lnTo>
                <a:close/>
              </a:path>
            </a:pathLst>
          </a:custGeom>
          <a:blipFill>
            <a:blip r:embed="rId3"/>
            <a:stretch>
              <a:fillRect/>
            </a:stretch>
          </a:blipFill>
        </p:spPr>
        <p:txBody>
          <a:bodyPr/>
          <a:lstStyle/>
          <a:p>
            <a:endParaRPr lang="en-US"/>
          </a:p>
        </p:txBody>
      </p:sp>
      <p:sp>
        <p:nvSpPr>
          <p:cNvPr id="4" name="Freeform 4"/>
          <p:cNvSpPr/>
          <p:nvPr/>
        </p:nvSpPr>
        <p:spPr>
          <a:xfrm>
            <a:off x="529817" y="1650812"/>
            <a:ext cx="8693966" cy="695517"/>
          </a:xfrm>
          <a:custGeom>
            <a:avLst/>
            <a:gdLst/>
            <a:ahLst/>
            <a:cxnLst/>
            <a:rect l="l" t="t" r="r" b="b"/>
            <a:pathLst>
              <a:path w="8693966" h="695517">
                <a:moveTo>
                  <a:pt x="0" y="0"/>
                </a:moveTo>
                <a:lnTo>
                  <a:pt x="8693966" y="0"/>
                </a:lnTo>
                <a:lnTo>
                  <a:pt x="8693966" y="695517"/>
                </a:lnTo>
                <a:lnTo>
                  <a:pt x="0" y="695517"/>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39FC94BD416641BAADE81FD611102D" ma:contentTypeVersion="15" ma:contentTypeDescription="Create a new document." ma:contentTypeScope="" ma:versionID="6b359a7e234fd1e57c13c6c76c01c4dc">
  <xsd:schema xmlns:xsd="http://www.w3.org/2001/XMLSchema" xmlns:xs="http://www.w3.org/2001/XMLSchema" xmlns:p="http://schemas.microsoft.com/office/2006/metadata/properties" xmlns:ns2="79c713f0-c112-4626-b015-2d1c0dce18e9" xmlns:ns3="867ce23c-8fdc-4390-b15d-b1ca050ecdd4" targetNamespace="http://schemas.microsoft.com/office/2006/metadata/properties" ma:root="true" ma:fieldsID="e050606065556c69766671e87950c158" ns2:_="" ns3:_="">
    <xsd:import namespace="79c713f0-c112-4626-b015-2d1c0dce18e9"/>
    <xsd:import namespace="867ce23c-8fdc-4390-b15d-b1ca050ecd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713f0-c112-4626-b015-2d1c0dce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e7c906-7bed-41d3-8e8c-5f4d6e8b756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7ce23c-8fdc-4390-b15d-b1ca050ecd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178c299-b3dd-4cd7-85a7-f2327c4b24a5}" ma:internalName="TaxCatchAll" ma:showField="CatchAllData" ma:web="867ce23c-8fdc-4390-b15d-b1ca050ecdd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7ce23c-8fdc-4390-b15d-b1ca050ecdd4" xsi:nil="true"/>
    <lcf76f155ced4ddcb4097134ff3c332f xmlns="79c713f0-c112-4626-b015-2d1c0dce18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C76C18-1C6B-440F-9708-0091CC393F49}">
  <ds:schemaRefs>
    <ds:schemaRef ds:uri="http://schemas.microsoft.com/sharepoint/v3/contenttype/forms"/>
  </ds:schemaRefs>
</ds:datastoreItem>
</file>

<file path=customXml/itemProps2.xml><?xml version="1.0" encoding="utf-8"?>
<ds:datastoreItem xmlns:ds="http://schemas.openxmlformats.org/officeDocument/2006/customXml" ds:itemID="{F28C9973-EB7F-48F1-B04E-CA7C8F16F649}">
  <ds:schemaRefs>
    <ds:schemaRef ds:uri="79c713f0-c112-4626-b015-2d1c0dce18e9"/>
    <ds:schemaRef ds:uri="867ce23c-8fdc-4390-b15d-b1ca050ecd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25CA83-3448-4FF8-89EE-2DFAABFE707F}">
  <ds:schemaRefs>
    <ds:schemaRef ds:uri="79c713f0-c112-4626-b015-2d1c0dce18e9"/>
    <ds:schemaRef ds:uri="867ce23c-8fdc-4390-b15d-b1ca050ecdd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3151</Words>
  <Application>Microsoft Office PowerPoint</Application>
  <PresentationFormat>Custom</PresentationFormat>
  <Paragraphs>426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Poppins</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Grants Presentation</dc:title>
  <dc:creator>Morgan Hamilton</dc:creator>
  <cp:lastModifiedBy>Morgan Hamilton</cp:lastModifiedBy>
  <cp:revision>1</cp:revision>
  <dcterms:created xsi:type="dcterms:W3CDTF">2006-08-16T00:00:00Z</dcterms:created>
  <dcterms:modified xsi:type="dcterms:W3CDTF">2024-03-29T14:24:45Z</dcterms:modified>
  <dc:identifier>DAF_mQm9pqA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0x0101005A39FC94BD416641BAADE81FD611102D</vt:lpwstr>
  </property>
  <property fmtid="{D5CDD505-2E9C-101B-9397-08002B2CF9AE}" pid="3" name="MediaServiceImageTags">
    <vt:lpwstr/>
  </property>
</Properties>
</file>